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handoutMasterIdLst>
    <p:handoutMasterId r:id="rId29"/>
  </p:handoutMasterIdLst>
  <p:sldIdLst>
    <p:sldId id="574" r:id="rId3"/>
    <p:sldId id="447" r:id="rId5"/>
    <p:sldId id="490" r:id="rId6"/>
    <p:sldId id="1392" r:id="rId7"/>
    <p:sldId id="491" r:id="rId8"/>
    <p:sldId id="450" r:id="rId9"/>
    <p:sldId id="451" r:id="rId10"/>
    <p:sldId id="454" r:id="rId11"/>
    <p:sldId id="559" r:id="rId12"/>
    <p:sldId id="560" r:id="rId13"/>
    <p:sldId id="573" r:id="rId14"/>
    <p:sldId id="572" r:id="rId15"/>
    <p:sldId id="570" r:id="rId16"/>
    <p:sldId id="569" r:id="rId17"/>
    <p:sldId id="568" r:id="rId18"/>
    <p:sldId id="567" r:id="rId19"/>
    <p:sldId id="1391" r:id="rId20"/>
    <p:sldId id="565" r:id="rId21"/>
    <p:sldId id="566" r:id="rId22"/>
    <p:sldId id="561" r:id="rId23"/>
    <p:sldId id="564" r:id="rId24"/>
    <p:sldId id="563" r:id="rId25"/>
    <p:sldId id="576" r:id="rId26"/>
    <p:sldId id="1390" r:id="rId27"/>
    <p:sldId id="562" r:id="rId28"/>
  </p:sldIdLst>
  <p:sldSz cx="12192000" cy="6858000"/>
  <p:notesSz cx="6858000" cy="9144000"/>
  <p:defaultTextStyle>
    <a:defPPr>
      <a:defRPr lang="en-US"/>
    </a:defPPr>
    <a:lvl1pPr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1pPr>
    <a:lvl2pPr marL="4572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2pPr>
    <a:lvl3pPr marL="9144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3pPr>
    <a:lvl4pPr marL="13716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4pPr>
    <a:lvl5pPr marL="1828800" algn="l" defTabSz="457200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48AFD"/>
    <a:srgbClr val="DFDFDF"/>
    <a:srgbClr val="0000FF"/>
    <a:srgbClr val="E5E5E5"/>
    <a:srgbClr val="F2F2F2"/>
    <a:srgbClr val="4C4C4C"/>
    <a:srgbClr val="FF0000"/>
    <a:srgbClr val="FFDB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 autoAdjust="0"/>
    <p:restoredTop sz="94467" autoAdjust="0"/>
  </p:normalViewPr>
  <p:slideViewPr>
    <p:cSldViewPr>
      <p:cViewPr varScale="1">
        <p:scale>
          <a:sx n="71" d="100"/>
          <a:sy n="71" d="100"/>
        </p:scale>
        <p:origin x="96" y="390"/>
      </p:cViewPr>
      <p:guideLst>
        <p:guide orient="horz" pos="2080"/>
        <p:guide pos="3662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2" Type="http://schemas.openxmlformats.org/officeDocument/2006/relationships/tableStyles" Target="tableStyles.xml"/><Relationship Id="rId31" Type="http://schemas.openxmlformats.org/officeDocument/2006/relationships/viewProps" Target="viewProps.xml"/><Relationship Id="rId30" Type="http://schemas.openxmlformats.org/officeDocument/2006/relationships/presProps" Target="presProps.xml"/><Relationship Id="rId3" Type="http://schemas.openxmlformats.org/officeDocument/2006/relationships/slide" Target="slides/slide1.xml"/><Relationship Id="rId29" Type="http://schemas.openxmlformats.org/officeDocument/2006/relationships/handoutMaster" Target="handoutMasters/handoutMaster1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  <a:ea typeface="宋体" panose="02010600030101010101" pitchFamily="2" charset="-122"/>
                <a:cs typeface="+mn-ea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fld id="{7318E67A-A2EF-4B49-917C-A0EAE5320638}" type="slidenum">
              <a:rPr lang="zh-CN" altLang="en-US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Rot="1" noChangeAspect="1" noChangeArrowheads="1"/>
          </p:cNvSpPr>
          <p:nvPr>
            <p:ph type="sldImg" idx="4294967295"/>
          </p:nvPr>
        </p:nvSpPr>
        <p:spPr bwMode="auto">
          <a:xfrm>
            <a:off x="409575" y="754063"/>
            <a:ext cx="5854700" cy="329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sp>
      <p:sp>
        <p:nvSpPr>
          <p:cNvPr id="3075" name="Rectangle 3"/>
          <p:cNvSpPr>
            <a:spLocks noGrp="1" noChangeArrowheads="1"/>
          </p:cNvSpPr>
          <p:nvPr>
            <p:ph type="body" sz="quarter" idx="9"/>
          </p:nvPr>
        </p:nvSpPr>
        <p:spPr bwMode="auto">
          <a:xfrm>
            <a:off x="538163" y="4387850"/>
            <a:ext cx="5780087" cy="395287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noProof="0"/>
              <a:t>单击此处编辑母版文本样式
第二级
第三级
第四级
第五级</a:t>
            </a:r>
            <a:endParaRPr lang="zh-CN" altLang="en-US" noProof="0"/>
          </a:p>
        </p:txBody>
      </p:sp>
      <p:sp>
        <p:nvSpPr>
          <p:cNvPr id="2052" name="Rectangle 4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3388" cy="457200"/>
          </a:xfrm>
          <a:prstGeom prst="rect">
            <a:avLst/>
          </a:prstGeom>
          <a:noFill/>
          <a:ln w="9525">
            <a:noFill/>
            <a:miter/>
          </a:ln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053" name="Rectangle 5"/>
          <p:cNvSpPr>
            <a:spLocks noGrp="1"/>
          </p:cNvSpPr>
          <p:nvPr>
            <p:ph type="dt"/>
          </p:nvPr>
        </p:nvSpPr>
        <p:spPr>
          <a:xfrm>
            <a:off x="3883025" y="0"/>
            <a:ext cx="2974975" cy="457200"/>
          </a:xfrm>
          <a:prstGeom prst="rect">
            <a:avLst/>
          </a:prstGeom>
          <a:noFill/>
          <a:ln w="9525">
            <a:noFill/>
            <a:miter/>
          </a:ln>
        </p:spPr>
        <p:txBody>
          <a:bodyPr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054" name="Rectangle 6"/>
          <p:cNvSpPr>
            <a:spLocks noGrp="1"/>
          </p:cNvSpPr>
          <p:nvPr>
            <p:ph type="ftr" sz="quarter"/>
          </p:nvPr>
        </p:nvSpPr>
        <p:spPr>
          <a:xfrm>
            <a:off x="0" y="8686800"/>
            <a:ext cx="2973388" cy="457200"/>
          </a:xfrm>
          <a:prstGeom prst="rect">
            <a:avLst/>
          </a:prstGeom>
          <a:noFill/>
          <a:ln w="9525">
            <a:noFill/>
            <a:miter/>
          </a:ln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 sz="1200" noProof="1"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2055" name="Rectangle 7"/>
          <p:cNvSpPr>
            <a:spLocks noGrp="1"/>
          </p:cNvSpPr>
          <p:nvPr>
            <p:ph type="sldNum" sz="quarter"/>
          </p:nvPr>
        </p:nvSpPr>
        <p:spPr>
          <a:xfrm>
            <a:off x="3883025" y="8686800"/>
            <a:ext cx="2974975" cy="457200"/>
          </a:xfrm>
          <a:prstGeom prst="rect">
            <a:avLst/>
          </a:prstGeom>
          <a:noFill/>
          <a:ln w="9525">
            <a:noFill/>
            <a:miter/>
          </a:ln>
        </p:spPr>
        <p:txBody>
          <a:bodyPr vert="horz" wrap="square" lIns="91440" tIns="45720" rIns="91440" bIns="45720" numCol="1" anchor="t" anchorCtr="0" compatLnSpc="1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fld id="{4E9C6C8E-7D94-4124-BC3C-01B4386B62F4}" type="slidenum">
              <a:rPr lang="zh-CN" altLang="en-US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742950" lvl="1" indent="-28575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1143000" lvl="2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600200" lvl="3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2057400" lvl="4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lvl="5" indent="-228600" algn="l" defTabSz="914400" eaLnBrk="0" fontAlgn="base" latinLnBrk="0" hangingPunct="0">
      <a:spcBef>
        <a:spcPct val="30000"/>
      </a:spcBef>
      <a:spcAft>
        <a:spcPct val="0"/>
      </a:spcAft>
      <a:buNone/>
      <a:defRPr sz="1200" u="none" kern="1200" baseline="0">
        <a:solidFill>
          <a:schemeClr val="tx1"/>
        </a:solidFill>
        <a:latin typeface="+mn-lt"/>
        <a:ea typeface="+mn-ea"/>
        <a:cs typeface="+mn-cs"/>
      </a:defRPr>
    </a:lvl6pPr>
    <a:lvl7pPr marL="2743200" lvl="6" indent="-228600" algn="l" defTabSz="914400" eaLnBrk="0" fontAlgn="base" latinLnBrk="0" hangingPunct="0">
      <a:spcBef>
        <a:spcPct val="30000"/>
      </a:spcBef>
      <a:spcAft>
        <a:spcPct val="0"/>
      </a:spcAft>
      <a:buNone/>
      <a:defRPr sz="1200" u="none" kern="1200" baseline="0">
        <a:solidFill>
          <a:schemeClr val="tx1"/>
        </a:solidFill>
        <a:latin typeface="+mn-lt"/>
        <a:ea typeface="+mn-ea"/>
        <a:cs typeface="+mn-cs"/>
      </a:defRPr>
    </a:lvl7pPr>
    <a:lvl8pPr marL="3200400" lvl="7" indent="-228600" algn="l" defTabSz="914400" eaLnBrk="0" fontAlgn="base" latinLnBrk="0" hangingPunct="0">
      <a:spcBef>
        <a:spcPct val="30000"/>
      </a:spcBef>
      <a:spcAft>
        <a:spcPct val="0"/>
      </a:spcAft>
      <a:buNone/>
      <a:defRPr sz="1200" u="none" kern="1200" baseline="0">
        <a:solidFill>
          <a:schemeClr val="tx1"/>
        </a:solidFill>
        <a:latin typeface="+mn-lt"/>
        <a:ea typeface="+mn-ea"/>
        <a:cs typeface="+mn-cs"/>
      </a:defRPr>
    </a:lvl8pPr>
    <a:lvl9pPr marL="3657600" lvl="8" indent="-228600" algn="l" defTabSz="914400" eaLnBrk="0" fontAlgn="base" latinLnBrk="0" hangingPunct="0">
      <a:spcBef>
        <a:spcPct val="30000"/>
      </a:spcBef>
      <a:spcAft>
        <a:spcPct val="0"/>
      </a:spcAft>
      <a:buNone/>
      <a:defRPr sz="1200" u="none" kern="1200" baseline="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4E9C6C8E-7D94-4124-BC3C-01B4386B62F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/>
          </p:nvPr>
        </p:nvSpPr>
        <p:spPr/>
        <p:txBody>
          <a:bodyPr/>
          <a:lstStyle/>
          <a:p>
            <a:pPr>
              <a:defRPr/>
            </a:pPr>
            <a:fld id="{4E9C6C8E-7D94-4124-BC3C-01B4386B62F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0B042C-6955-4C04-BCF6-6A588CB3C6CD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760B7D-271A-49EE-93D0-433F786DF894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72A2B6-0425-4E79-8696-B511959043F9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78B354-37DC-4E03-BCD6-A31FBAD76EFD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A5344E2-4C2F-4B62-BA52-14EBE4AD1ADF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B7A973-EF93-44A4-BBBD-44BD820EA1F8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B64778C-5F89-4DBD-B041-0CC46E808A03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AAE4FA-9B00-4E4A-8455-35CDA22B3C27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/>
              <a:t>单击图标添加图片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A8D2144-5F16-4626-865D-C543115FA71F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3C61578-136A-4A31-AD0E-DED666D74744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17FB12F-04A9-4EEF-BB61-028F2B11F7FD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844F4CB-0C91-4B83-89E8-1824878249FF}" type="slidenum">
              <a:rPr lang="zh-CN" altLang="en-US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8400"/>
            <a:ext cx="2844800" cy="47625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8400"/>
            <a:ext cx="3860800" cy="47625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8400"/>
            <a:ext cx="2844800" cy="47625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p>
            <a:pPr algn="r" fontAlgn="base"/>
            <a:fld id="{9A0DB2DC-4C9A-4742-B13C-FB6460FD3503}" type="slidenum">
              <a:rPr lang="en-US" altLang="zh-CN" strike="noStrike" noProof="1" dirty="0">
                <a:latin typeface="Arial" panose="020B0604020202020204" pitchFamily="34" charset="0"/>
                <a:ea typeface="宋体" panose="02010600030101010101" pitchFamily="2" charset="-122"/>
                <a:cs typeface="+mn-cs"/>
              </a:rPr>
            </a:fld>
            <a:endParaRPr lang="en-US" altLang="zh-CN" strike="noStrike" noProof="1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image" Target="../media/image1.png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4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Title Placeholder 1"/>
          <p:cNvSpPr>
            <a:spLocks noGrp="1" noChangeArrowheads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075" name="Text Placeholder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C844F4CB-0C91-4B83-89E8-1824878249FF}" type="slidenum">
              <a:rPr lang="zh-CN" altLang="en-US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</p:sldLayoutIdLst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8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6.png"/><Relationship Id="rId1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0.png"/><Relationship Id="rId4" Type="http://schemas.openxmlformats.org/officeDocument/2006/relationships/image" Target="../media/image9.png"/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tags" Target="../tags/tag2.xml"/></Relationships>
</file>

<file path=ppt/slides/_rels/slide1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1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4.png"/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image" Target="../media/image11.png"/></Relationships>
</file>

<file path=ppt/slides/_rels/slide1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2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image" Target="../media/image14.png"/></Relationships>
</file>

<file path=ppt/slides/_rels/slide1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3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8.png"/><Relationship Id="rId1" Type="http://schemas.openxmlformats.org/officeDocument/2006/relationships/image" Target="../media/image17.png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4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4.png"/><Relationship Id="rId1" Type="http://schemas.openxmlformats.org/officeDocument/2006/relationships/image" Target="../media/image19.png"/></Relationships>
</file>

<file path=ppt/slides/_rels/slide1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image" Target="../media/image20.png"/></Relationships>
</file>

<file path=ppt/slides/_rels/slide16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6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4.png"/><Relationship Id="rId2" Type="http://schemas.openxmlformats.org/officeDocument/2006/relationships/image" Target="../media/image25.png"/><Relationship Id="rId1" Type="http://schemas.openxmlformats.org/officeDocument/2006/relationships/image" Target="../media/image24.png"/></Relationships>
</file>

<file path=ppt/slides/_rels/slide1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4.png"/><Relationship Id="rId2" Type="http://schemas.openxmlformats.org/officeDocument/2006/relationships/image" Target="../media/image27.png"/><Relationship Id="rId1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8.xml"/><Relationship Id="rId5" Type="http://schemas.openxmlformats.org/officeDocument/2006/relationships/slideLayout" Target="../slideLayouts/slideLayout7.xml"/><Relationship Id="rId4" Type="http://schemas.openxmlformats.org/officeDocument/2006/relationships/hyperlink" Target="6.2%20&#20108;&#27687;&#21270;&#30899;&#30340;&#23454;&#39564;&#23460;&#21046;&#21462;.mp4" TargetMode="External"/><Relationship Id="rId3" Type="http://schemas.openxmlformats.org/officeDocument/2006/relationships/image" Target="../media/image29.png"/><Relationship Id="rId2" Type="http://schemas.openxmlformats.org/officeDocument/2006/relationships/hyperlink" Target="&#35838;&#39064;2%20&#20108;&#27687;&#21270;&#30899;&#21046;&#21462;&#30340;&#30740;&#31350;.ppt" TargetMode="External"/><Relationship Id="rId1" Type="http://schemas.openxmlformats.org/officeDocument/2006/relationships/image" Target="../media/image28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0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1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2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6096000" y="2513013"/>
            <a:ext cx="5938838" cy="1471612"/>
          </a:xfrm>
          <a:prstGeom prst="rect">
            <a:avLst/>
          </a:prstGeom>
          <a:noFill/>
          <a:ln>
            <a:noFill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  <a:buFont typeface="Arial" panose="020B0604020202020204" pitchFamily="34" charset="0"/>
              <a:buNone/>
              <a:defRPr/>
            </a:pPr>
            <a:r>
              <a:rPr lang="zh-CN" altLang="en-US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课题</a:t>
            </a:r>
            <a:r>
              <a:rPr lang="en-US" altLang="zh-CN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2  </a:t>
            </a:r>
            <a:endParaRPr lang="en-US" altLang="zh-CN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ct val="150000"/>
              </a:lnSpc>
              <a:spcBef>
                <a:spcPct val="0"/>
              </a:spcBef>
              <a:buFont typeface="Arial" panose="020B0604020202020204" pitchFamily="34" charset="0"/>
              <a:buNone/>
              <a:defRPr/>
            </a:pPr>
            <a:r>
              <a:rPr lang="zh-CN" altLang="en-US" sz="36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二氧化碳制取的探究</a:t>
            </a:r>
            <a:endParaRPr lang="en-US" altLang="zh-CN" sz="3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407035" y="405130"/>
            <a:ext cx="2088515" cy="1007745"/>
          </a:xfrm>
          <a:prstGeom prst="rect">
            <a:avLst/>
          </a:prstGeom>
          <a:solidFill>
            <a:srgbClr val="21745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38420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1720683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2702946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3685209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4667472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5649735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6631998" y="19734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738420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720683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2702946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3685209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4667472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5649735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6631998" y="25566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738420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720683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2702946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3685209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4667472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5649735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6631998" y="313989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738420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720683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2702946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3685209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4667472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5649735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6631998" y="372312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614261" y="1713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8596524" y="1713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9578787" y="1713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10561050" y="1713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738420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720683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2702946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3685209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4667472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5649735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6631998" y="430634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614261" y="2297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8596524" y="2297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9578787" y="2297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10561050" y="2297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738420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720683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2702946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3685209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4667472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5649735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6631998" y="488957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614261" y="28804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8596524" y="28804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9578787" y="28804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0561050" y="28804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614261" y="34636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8596524" y="34636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9578787" y="34636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0561050" y="34636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614261" y="40468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8596524" y="40468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9578787" y="40468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0561050" y="40468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614261" y="46301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8596524" y="46301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9578787" y="46301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10561050" y="46301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7614261" y="52133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8596524" y="52133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9578787" y="52133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10561050" y="52133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" name="圆角矩形 17"/>
          <p:cNvSpPr/>
          <p:nvPr/>
        </p:nvSpPr>
        <p:spPr>
          <a:xfrm>
            <a:off x="1053810" y="2296368"/>
            <a:ext cx="6056362" cy="2654619"/>
          </a:xfrm>
          <a:prstGeom prst="rect">
            <a:avLst/>
          </a:prstGeom>
          <a:solidFill>
            <a:schemeClr val="bg1">
              <a:lumMod val="65000"/>
              <a:alpha val="30000"/>
            </a:schemeClr>
          </a:solidFill>
        </p:spPr>
        <p:txBody>
          <a:bodyPr wrap="square" lIns="324000" tIns="36000" bIns="108000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kumimoji="1"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我们学过的能够生成二氧化碳的化学反应有哪些？</a:t>
            </a:r>
            <a:endParaRPr kumimoji="1"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  <a:defRPr/>
            </a:pPr>
            <a:r>
              <a:rPr kumimoji="1"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这些反应都能用来实验室制取二氧化碳吗？为什么？</a:t>
            </a:r>
            <a:endParaRPr kumimoji="1"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" name="组合 11"/>
          <p:cNvGrpSpPr/>
          <p:nvPr/>
        </p:nvGrpSpPr>
        <p:grpSpPr bwMode="auto">
          <a:xfrm>
            <a:off x="7752184" y="1610387"/>
            <a:ext cx="3881437" cy="3302575"/>
            <a:chOff x="6295896" y="2908392"/>
            <a:chExt cx="3881301" cy="3303097"/>
          </a:xfrm>
        </p:grpSpPr>
        <p:sp>
          <p:nvSpPr>
            <p:cNvPr id="13" name="文本框 12"/>
            <p:cNvSpPr txBox="1"/>
            <p:nvPr/>
          </p:nvSpPr>
          <p:spPr>
            <a:xfrm>
              <a:off x="6874892" y="5548830"/>
              <a:ext cx="2436727" cy="662659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zh-CN" alt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碳还原氧化铜</a:t>
              </a:r>
              <a:endParaRPr lang="zh-CN" altLang="en-US" sz="2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pic>
          <p:nvPicPr>
            <p:cNvPr id="7179" name="图片 6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5896" y="2908392"/>
              <a:ext cx="3881301" cy="2640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176" name="文本框 19"/>
          <p:cNvSpPr txBox="1">
            <a:spLocks noChangeArrowheads="1"/>
          </p:cNvSpPr>
          <p:nvPr/>
        </p:nvSpPr>
        <p:spPr bwMode="auto">
          <a:xfrm>
            <a:off x="1036638" y="406400"/>
            <a:ext cx="16557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b="1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导入新课</a:t>
            </a:r>
            <a:endParaRPr lang="zh-CN" altLang="en-US" sz="2400" b="1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77" name="iconfont-1018-792382"/>
          <p:cNvSpPr>
            <a:spLocks noChangeAspect="1"/>
          </p:cNvSpPr>
          <p:nvPr/>
        </p:nvSpPr>
        <p:spPr bwMode="auto">
          <a:xfrm>
            <a:off x="465138" y="331788"/>
            <a:ext cx="571500" cy="609600"/>
          </a:xfrm>
          <a:custGeom>
            <a:avLst/>
            <a:gdLst>
              <a:gd name="T0" fmla="*/ 2147483646 w 11999"/>
              <a:gd name="T1" fmla="*/ 2147483646 h 12800"/>
              <a:gd name="T2" fmla="*/ 2147483646 w 11999"/>
              <a:gd name="T3" fmla="*/ 2147483646 h 12800"/>
              <a:gd name="T4" fmla="*/ 2147483646 w 11999"/>
              <a:gd name="T5" fmla="*/ 2147483646 h 12800"/>
              <a:gd name="T6" fmla="*/ 2147483646 w 11999"/>
              <a:gd name="T7" fmla="*/ 2147483646 h 12800"/>
              <a:gd name="T8" fmla="*/ 2147483646 w 11999"/>
              <a:gd name="T9" fmla="*/ 2147483646 h 12800"/>
              <a:gd name="T10" fmla="*/ 2147483646 w 11999"/>
              <a:gd name="T11" fmla="*/ 2147483646 h 12800"/>
              <a:gd name="T12" fmla="*/ 2147483646 w 11999"/>
              <a:gd name="T13" fmla="*/ 2147483646 h 12800"/>
              <a:gd name="T14" fmla="*/ 2147483646 w 11999"/>
              <a:gd name="T15" fmla="*/ 2147483646 h 12800"/>
              <a:gd name="T16" fmla="*/ 2147483646 w 11999"/>
              <a:gd name="T17" fmla="*/ 2147483646 h 12800"/>
              <a:gd name="T18" fmla="*/ 2147483646 w 11999"/>
              <a:gd name="T19" fmla="*/ 2147483646 h 12800"/>
              <a:gd name="T20" fmla="*/ 2147483646 w 11999"/>
              <a:gd name="T21" fmla="*/ 2147483646 h 12800"/>
              <a:gd name="T22" fmla="*/ 2147483646 w 11999"/>
              <a:gd name="T23" fmla="*/ 2147483646 h 12800"/>
              <a:gd name="T24" fmla="*/ 2147483646 w 11999"/>
              <a:gd name="T25" fmla="*/ 2147483646 h 12800"/>
              <a:gd name="T26" fmla="*/ 2147483646 w 11999"/>
              <a:gd name="T27" fmla="*/ 2147483646 h 12800"/>
              <a:gd name="T28" fmla="*/ 2147483646 w 11999"/>
              <a:gd name="T29" fmla="*/ 2147483646 h 12800"/>
              <a:gd name="T30" fmla="*/ 2147483646 w 11999"/>
              <a:gd name="T31" fmla="*/ 0 h 12800"/>
              <a:gd name="T32" fmla="*/ 2147483646 w 11999"/>
              <a:gd name="T33" fmla="*/ 2147483646 h 12800"/>
              <a:gd name="T34" fmla="*/ 2147483646 w 11999"/>
              <a:gd name="T35" fmla="*/ 2147483646 h 12800"/>
              <a:gd name="T36" fmla="*/ 2147483646 w 11999"/>
              <a:gd name="T37" fmla="*/ 2147483646 h 12800"/>
              <a:gd name="T38" fmla="*/ 2147483646 w 11999"/>
              <a:gd name="T39" fmla="*/ 2147483646 h 12800"/>
              <a:gd name="T40" fmla="*/ 2147483646 w 11999"/>
              <a:gd name="T41" fmla="*/ 2147483646 h 12800"/>
              <a:gd name="T42" fmla="*/ 2147483646 w 11999"/>
              <a:gd name="T43" fmla="*/ 2147483646 h 12800"/>
              <a:gd name="T44" fmla="*/ 2147483646 w 11999"/>
              <a:gd name="T45" fmla="*/ 2147483646 h 12800"/>
              <a:gd name="T46" fmla="*/ 2147483646 w 11999"/>
              <a:gd name="T47" fmla="*/ 2147483646 h 12800"/>
              <a:gd name="T48" fmla="*/ 2147483646 w 11999"/>
              <a:gd name="T49" fmla="*/ 2147483646 h 12800"/>
              <a:gd name="T50" fmla="*/ 2147483646 w 11999"/>
              <a:gd name="T51" fmla="*/ 2147483646 h 12800"/>
              <a:gd name="T52" fmla="*/ 2147483646 w 11999"/>
              <a:gd name="T53" fmla="*/ 2147483646 h 12800"/>
              <a:gd name="T54" fmla="*/ 2147483646 w 11999"/>
              <a:gd name="T55" fmla="*/ 2147483646 h 12800"/>
              <a:gd name="T56" fmla="*/ 2147483646 w 11999"/>
              <a:gd name="T57" fmla="*/ 2147483646 h 12800"/>
              <a:gd name="T58" fmla="*/ 2147483646 w 11999"/>
              <a:gd name="T59" fmla="*/ 2147483646 h 12800"/>
              <a:gd name="T60" fmla="*/ 2147483646 w 11999"/>
              <a:gd name="T61" fmla="*/ 2147483646 h 12800"/>
              <a:gd name="T62" fmla="*/ 2147483646 w 11999"/>
              <a:gd name="T63" fmla="*/ 2147483646 h 1280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999" h="12800">
                <a:moveTo>
                  <a:pt x="11885" y="2572"/>
                </a:moveTo>
                <a:cubicBezTo>
                  <a:pt x="11999" y="2685"/>
                  <a:pt x="11999" y="2801"/>
                  <a:pt x="11885" y="2915"/>
                </a:cubicBezTo>
                <a:lnTo>
                  <a:pt x="10743" y="4058"/>
                </a:lnTo>
                <a:cubicBezTo>
                  <a:pt x="10666" y="4096"/>
                  <a:pt x="10608" y="4114"/>
                  <a:pt x="10571" y="4114"/>
                </a:cubicBezTo>
                <a:lnTo>
                  <a:pt x="6913" y="4114"/>
                </a:lnTo>
                <a:lnTo>
                  <a:pt x="6913" y="5485"/>
                </a:lnTo>
                <a:lnTo>
                  <a:pt x="10342" y="5485"/>
                </a:lnTo>
                <a:cubicBezTo>
                  <a:pt x="10495" y="5485"/>
                  <a:pt x="10571" y="5562"/>
                  <a:pt x="10571" y="5714"/>
                </a:cubicBezTo>
                <a:lnTo>
                  <a:pt x="10571" y="8000"/>
                </a:lnTo>
                <a:cubicBezTo>
                  <a:pt x="10571" y="8154"/>
                  <a:pt x="10495" y="8229"/>
                  <a:pt x="10342" y="8229"/>
                </a:cubicBezTo>
                <a:lnTo>
                  <a:pt x="6913" y="8229"/>
                </a:lnTo>
                <a:lnTo>
                  <a:pt x="6913" y="12572"/>
                </a:lnTo>
                <a:cubicBezTo>
                  <a:pt x="6913" y="12724"/>
                  <a:pt x="6838" y="12800"/>
                  <a:pt x="6685" y="12800"/>
                </a:cubicBezTo>
                <a:lnTo>
                  <a:pt x="5771" y="12800"/>
                </a:lnTo>
                <a:cubicBezTo>
                  <a:pt x="5619" y="12800"/>
                  <a:pt x="5542" y="12724"/>
                  <a:pt x="5542" y="12571"/>
                </a:cubicBezTo>
                <a:lnTo>
                  <a:pt x="5542" y="8229"/>
                </a:lnTo>
                <a:lnTo>
                  <a:pt x="1428" y="8229"/>
                </a:lnTo>
                <a:cubicBezTo>
                  <a:pt x="1390" y="8229"/>
                  <a:pt x="1334" y="8211"/>
                  <a:pt x="1257" y="8172"/>
                </a:cubicBezTo>
                <a:lnTo>
                  <a:pt x="114" y="7028"/>
                </a:lnTo>
                <a:cubicBezTo>
                  <a:pt x="0" y="6915"/>
                  <a:pt x="0" y="6799"/>
                  <a:pt x="114" y="6685"/>
                </a:cubicBezTo>
                <a:lnTo>
                  <a:pt x="1257" y="5542"/>
                </a:lnTo>
                <a:cubicBezTo>
                  <a:pt x="1334" y="5504"/>
                  <a:pt x="1390" y="5485"/>
                  <a:pt x="1428" y="5485"/>
                </a:cubicBezTo>
                <a:lnTo>
                  <a:pt x="5542" y="5485"/>
                </a:lnTo>
                <a:lnTo>
                  <a:pt x="5542" y="4114"/>
                </a:lnTo>
                <a:lnTo>
                  <a:pt x="1656" y="4114"/>
                </a:lnTo>
                <a:cubicBezTo>
                  <a:pt x="1504" y="4114"/>
                  <a:pt x="1427" y="4038"/>
                  <a:pt x="1427" y="3885"/>
                </a:cubicBezTo>
                <a:lnTo>
                  <a:pt x="1427" y="1600"/>
                </a:lnTo>
                <a:cubicBezTo>
                  <a:pt x="1427" y="1448"/>
                  <a:pt x="1504" y="1371"/>
                  <a:pt x="1656" y="1371"/>
                </a:cubicBezTo>
                <a:lnTo>
                  <a:pt x="5542" y="1371"/>
                </a:lnTo>
                <a:lnTo>
                  <a:pt x="5542" y="229"/>
                </a:lnTo>
                <a:cubicBezTo>
                  <a:pt x="5542" y="77"/>
                  <a:pt x="5619" y="0"/>
                  <a:pt x="5771" y="0"/>
                </a:cubicBezTo>
                <a:lnTo>
                  <a:pt x="6685" y="0"/>
                </a:lnTo>
                <a:cubicBezTo>
                  <a:pt x="6838" y="0"/>
                  <a:pt x="6913" y="77"/>
                  <a:pt x="6913" y="229"/>
                </a:cubicBezTo>
                <a:lnTo>
                  <a:pt x="6913" y="1372"/>
                </a:lnTo>
                <a:lnTo>
                  <a:pt x="10570" y="1372"/>
                </a:lnTo>
                <a:cubicBezTo>
                  <a:pt x="10608" y="1372"/>
                  <a:pt x="10665" y="1391"/>
                  <a:pt x="10742" y="1430"/>
                </a:cubicBezTo>
                <a:lnTo>
                  <a:pt x="11885" y="2572"/>
                </a:lnTo>
                <a:close/>
                <a:moveTo>
                  <a:pt x="10113" y="5943"/>
                </a:moveTo>
                <a:lnTo>
                  <a:pt x="1514" y="5943"/>
                </a:lnTo>
                <a:lnTo>
                  <a:pt x="599" y="6857"/>
                </a:lnTo>
                <a:lnTo>
                  <a:pt x="1513" y="7771"/>
                </a:lnTo>
                <a:lnTo>
                  <a:pt x="10113" y="7771"/>
                </a:lnTo>
                <a:lnTo>
                  <a:pt x="10113" y="5943"/>
                </a:lnTo>
                <a:close/>
                <a:moveTo>
                  <a:pt x="11400" y="2743"/>
                </a:moveTo>
                <a:lnTo>
                  <a:pt x="10486" y="1829"/>
                </a:lnTo>
                <a:lnTo>
                  <a:pt x="1885" y="1829"/>
                </a:lnTo>
                <a:lnTo>
                  <a:pt x="1885" y="3658"/>
                </a:lnTo>
                <a:lnTo>
                  <a:pt x="10486" y="3658"/>
                </a:lnTo>
                <a:lnTo>
                  <a:pt x="11400" y="2743"/>
                </a:lnTo>
                <a:close/>
                <a:moveTo>
                  <a:pt x="5999" y="1371"/>
                </a:moveTo>
                <a:lnTo>
                  <a:pt x="6456" y="1371"/>
                </a:lnTo>
                <a:lnTo>
                  <a:pt x="6456" y="457"/>
                </a:lnTo>
                <a:lnTo>
                  <a:pt x="5999" y="457"/>
                </a:lnTo>
                <a:lnTo>
                  <a:pt x="5999" y="1371"/>
                </a:lnTo>
                <a:close/>
                <a:moveTo>
                  <a:pt x="6456" y="4114"/>
                </a:moveTo>
                <a:lnTo>
                  <a:pt x="5999" y="4114"/>
                </a:lnTo>
                <a:lnTo>
                  <a:pt x="5999" y="5485"/>
                </a:lnTo>
                <a:lnTo>
                  <a:pt x="6456" y="5485"/>
                </a:lnTo>
                <a:lnTo>
                  <a:pt x="6456" y="4114"/>
                </a:lnTo>
                <a:close/>
                <a:moveTo>
                  <a:pt x="6456" y="8229"/>
                </a:moveTo>
                <a:lnTo>
                  <a:pt x="5999" y="8229"/>
                </a:lnTo>
                <a:lnTo>
                  <a:pt x="5999" y="12343"/>
                </a:lnTo>
                <a:lnTo>
                  <a:pt x="6456" y="12343"/>
                </a:lnTo>
                <a:lnTo>
                  <a:pt x="6456" y="8229"/>
                </a:lnTo>
                <a:close/>
              </a:path>
            </a:pathLst>
          </a:custGeom>
          <a:solidFill>
            <a:srgbClr val="248AFD"/>
          </a:solidFill>
          <a:ln w="9525">
            <a:solidFill>
              <a:srgbClr val="248AFD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94" name="文本框 3"/>
          <p:cNvSpPr txBox="1">
            <a:spLocks noChangeArrowheads="1"/>
          </p:cNvSpPr>
          <p:nvPr/>
        </p:nvSpPr>
        <p:spPr bwMode="auto">
          <a:xfrm>
            <a:off x="4945063" y="1608138"/>
            <a:ext cx="18319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3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学习目标</a:t>
            </a:r>
            <a:endParaRPr lang="zh-CN" altLang="en-US" sz="3200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 bwMode="auto">
          <a:xfrm>
            <a:off x="2393950" y="3625850"/>
            <a:ext cx="7253288" cy="679450"/>
            <a:chOff x="2393950" y="3625850"/>
            <a:chExt cx="7253288" cy="679450"/>
          </a:xfrm>
        </p:grpSpPr>
        <p:sp>
          <p:nvSpPr>
            <p:cNvPr id="8208" name="Rectangle 9"/>
            <p:cNvSpPr>
              <a:spLocks noChangeArrowheads="1"/>
            </p:cNvSpPr>
            <p:nvPr/>
          </p:nvSpPr>
          <p:spPr bwMode="auto">
            <a:xfrm>
              <a:off x="3251200" y="3705225"/>
              <a:ext cx="6396038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914400" eaLnBrk="1" hangingPunct="1">
                <a:lnSpc>
                  <a:spcPct val="15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240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探究实验室里制取二氧化碳的装置。</a:t>
              </a:r>
              <a:endParaRPr lang="zh-CN" altLang="en-US" sz="24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209" name="组合 3"/>
            <p:cNvGrpSpPr/>
            <p:nvPr/>
          </p:nvGrpSpPr>
          <p:grpSpPr bwMode="auto">
            <a:xfrm>
              <a:off x="2393950" y="3625850"/>
              <a:ext cx="682625" cy="679450"/>
              <a:chOff x="7003603" y="4439327"/>
              <a:chExt cx="717385" cy="717385"/>
            </a:xfrm>
          </p:grpSpPr>
          <p:sp>
            <p:nvSpPr>
              <p:cNvPr id="5" name="椭圆 4"/>
              <p:cNvSpPr/>
              <p:nvPr/>
            </p:nvSpPr>
            <p:spPr>
              <a:xfrm>
                <a:off x="7003603" y="4439327"/>
                <a:ext cx="717385" cy="717385"/>
              </a:xfrm>
              <a:prstGeom prst="ellipse">
                <a:avLst/>
              </a:prstGeom>
              <a:solidFill>
                <a:srgbClr val="FFDB81"/>
              </a:solidFill>
              <a:ln w="28575">
                <a:solidFill>
                  <a:schemeClr val="bg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9144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dirty="0">
                  <a:solidFill>
                    <a:prstClr val="white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  <p:sp>
            <p:nvSpPr>
              <p:cNvPr id="8211" name="文本框 11"/>
              <p:cNvSpPr txBox="1">
                <a:spLocks noChangeArrowheads="1"/>
              </p:cNvSpPr>
              <p:nvPr/>
            </p:nvSpPr>
            <p:spPr bwMode="auto">
              <a:xfrm>
                <a:off x="7041205" y="4521020"/>
                <a:ext cx="642182" cy="5835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 defTabSz="914400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3000">
                    <a:solidFill>
                      <a:srgbClr val="FFFFFF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cs typeface="Arial" panose="020B0604020202020204" pitchFamily="34" charset="0"/>
                  </a:rPr>
                  <a:t>02</a:t>
                </a:r>
                <a:endParaRPr kumimoji="1" lang="zh-CN" altLang="en-US" sz="3000">
                  <a:solidFill>
                    <a:srgbClr val="FFFFFF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 bwMode="auto">
          <a:xfrm>
            <a:off x="2393950" y="2586038"/>
            <a:ext cx="8153400" cy="700087"/>
            <a:chOff x="2393950" y="2586038"/>
            <a:chExt cx="8153400" cy="700087"/>
          </a:xfrm>
        </p:grpSpPr>
        <p:sp>
          <p:nvSpPr>
            <p:cNvPr id="8204" name="矩形 1"/>
            <p:cNvSpPr>
              <a:spLocks noChangeArrowheads="1"/>
            </p:cNvSpPr>
            <p:nvPr/>
          </p:nvSpPr>
          <p:spPr bwMode="auto">
            <a:xfrm>
              <a:off x="3216275" y="2636838"/>
              <a:ext cx="7331075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914400" eaLnBrk="1" hangingPunct="1">
                <a:lnSpc>
                  <a:spcPct val="15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240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了解实验室制取二氧化碳的反应原理。</a:t>
              </a:r>
              <a:endParaRPr lang="zh-CN" altLang="en-US" sz="24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205" name="组合 7"/>
            <p:cNvGrpSpPr/>
            <p:nvPr/>
          </p:nvGrpSpPr>
          <p:grpSpPr bwMode="auto">
            <a:xfrm>
              <a:off x="2393950" y="2586038"/>
              <a:ext cx="698500" cy="700087"/>
              <a:chOff x="6971705" y="1503806"/>
              <a:chExt cx="717385" cy="717385"/>
            </a:xfrm>
          </p:grpSpPr>
          <p:sp>
            <p:nvSpPr>
              <p:cNvPr id="9" name="椭圆 8"/>
              <p:cNvSpPr/>
              <p:nvPr/>
            </p:nvSpPr>
            <p:spPr>
              <a:xfrm>
                <a:off x="6971705" y="1503806"/>
                <a:ext cx="717385" cy="717385"/>
              </a:xfrm>
              <a:prstGeom prst="ellipse">
                <a:avLst/>
              </a:prstGeom>
              <a:solidFill>
                <a:srgbClr val="217EE8"/>
              </a:solidFill>
              <a:ln w="28575">
                <a:solidFill>
                  <a:schemeClr val="bg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9144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dirty="0">
                  <a:solidFill>
                    <a:prstClr val="white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  <p:sp>
            <p:nvSpPr>
              <p:cNvPr id="8207" name="文本框 7"/>
              <p:cNvSpPr txBox="1">
                <a:spLocks noChangeArrowheads="1"/>
              </p:cNvSpPr>
              <p:nvPr/>
            </p:nvSpPr>
            <p:spPr bwMode="auto">
              <a:xfrm>
                <a:off x="7024865" y="1585499"/>
                <a:ext cx="611065" cy="5539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 defTabSz="914400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3000">
                    <a:solidFill>
                      <a:srgbClr val="FFFFFF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cs typeface="Arial" panose="020B0604020202020204" pitchFamily="34" charset="0"/>
                  </a:rPr>
                  <a:t>01</a:t>
                </a:r>
                <a:endParaRPr kumimoji="1" lang="zh-CN" altLang="en-US" sz="3000">
                  <a:solidFill>
                    <a:srgbClr val="FFFFFF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8197" name="文本框 19"/>
          <p:cNvSpPr txBox="1">
            <a:spLocks noChangeArrowheads="1"/>
          </p:cNvSpPr>
          <p:nvPr/>
        </p:nvSpPr>
        <p:spPr bwMode="auto">
          <a:xfrm>
            <a:off x="1036638" y="406400"/>
            <a:ext cx="16557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讲授新课</a:t>
            </a:r>
            <a:endParaRPr lang="zh-CN" altLang="en-US" sz="24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 bwMode="auto">
          <a:xfrm>
            <a:off x="2393950" y="4643438"/>
            <a:ext cx="7253288" cy="679450"/>
            <a:chOff x="2393950" y="4643438"/>
            <a:chExt cx="7253288" cy="679450"/>
          </a:xfrm>
        </p:grpSpPr>
        <p:sp>
          <p:nvSpPr>
            <p:cNvPr id="8200" name="Rectangle 9"/>
            <p:cNvSpPr>
              <a:spLocks noChangeArrowheads="1"/>
            </p:cNvSpPr>
            <p:nvPr/>
          </p:nvSpPr>
          <p:spPr bwMode="auto">
            <a:xfrm>
              <a:off x="3251200" y="4722813"/>
              <a:ext cx="6396038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914400" eaLnBrk="1" hangingPunct="1">
                <a:lnSpc>
                  <a:spcPct val="15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2400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了解实验室里制取气体的一般思路和方法。</a:t>
              </a:r>
              <a:endParaRPr lang="zh-CN" altLang="en-US" sz="24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201" name="组合 17"/>
            <p:cNvGrpSpPr/>
            <p:nvPr/>
          </p:nvGrpSpPr>
          <p:grpSpPr bwMode="auto">
            <a:xfrm>
              <a:off x="2393950" y="4643438"/>
              <a:ext cx="682625" cy="679450"/>
              <a:chOff x="7003603" y="4439327"/>
              <a:chExt cx="717385" cy="717385"/>
            </a:xfrm>
          </p:grpSpPr>
          <p:sp>
            <p:nvSpPr>
              <p:cNvPr id="19" name="椭圆 18"/>
              <p:cNvSpPr/>
              <p:nvPr/>
            </p:nvSpPr>
            <p:spPr>
              <a:xfrm>
                <a:off x="7003603" y="4439327"/>
                <a:ext cx="717385" cy="717385"/>
              </a:xfrm>
              <a:prstGeom prst="ellipse">
                <a:avLst/>
              </a:prstGeom>
              <a:solidFill>
                <a:srgbClr val="0000FF"/>
              </a:solidFill>
              <a:ln w="28575">
                <a:solidFill>
                  <a:schemeClr val="bg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9144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1" lang="zh-CN" altLang="en-US" dirty="0">
                  <a:solidFill>
                    <a:prstClr val="white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  <p:sp>
            <p:nvSpPr>
              <p:cNvPr id="8203" name="文本框 11"/>
              <p:cNvSpPr txBox="1">
                <a:spLocks noChangeArrowheads="1"/>
              </p:cNvSpPr>
              <p:nvPr/>
            </p:nvSpPr>
            <p:spPr bwMode="auto">
              <a:xfrm>
                <a:off x="7041205" y="4521020"/>
                <a:ext cx="642182" cy="5835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 defTabSz="914400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kumimoji="1" lang="en-US" altLang="zh-CN" sz="3000">
                    <a:solidFill>
                      <a:srgbClr val="FFFFFF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cs typeface="Arial" panose="020B0604020202020204" pitchFamily="34" charset="0"/>
                  </a:rPr>
                  <a:t>03</a:t>
                </a:r>
                <a:endParaRPr kumimoji="1" lang="zh-CN" altLang="en-US" sz="3000">
                  <a:solidFill>
                    <a:srgbClr val="FFFFFF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8199" name="chalk-board_102260"/>
          <p:cNvSpPr>
            <a:spLocks noChangeAspect="1"/>
          </p:cNvSpPr>
          <p:nvPr/>
        </p:nvSpPr>
        <p:spPr bwMode="auto">
          <a:xfrm>
            <a:off x="419100" y="395288"/>
            <a:ext cx="609600" cy="609600"/>
          </a:xfrm>
          <a:custGeom>
            <a:avLst/>
            <a:gdLst>
              <a:gd name="T0" fmla="*/ 2147483646 w 5575"/>
              <a:gd name="T1" fmla="*/ 2147483646 h 5575"/>
              <a:gd name="T2" fmla="*/ 2147483646 w 5575"/>
              <a:gd name="T3" fmla="*/ 2147483646 h 5575"/>
              <a:gd name="T4" fmla="*/ 2147483646 w 5575"/>
              <a:gd name="T5" fmla="*/ 2147483646 h 5575"/>
              <a:gd name="T6" fmla="*/ 2147483646 w 5575"/>
              <a:gd name="T7" fmla="*/ 2147483646 h 5575"/>
              <a:gd name="T8" fmla="*/ 2147483646 w 5575"/>
              <a:gd name="T9" fmla="*/ 2147483646 h 5575"/>
              <a:gd name="T10" fmla="*/ 2147483646 w 5575"/>
              <a:gd name="T11" fmla="*/ 2147483646 h 5575"/>
              <a:gd name="T12" fmla="*/ 2147483646 w 5575"/>
              <a:gd name="T13" fmla="*/ 2147483646 h 5575"/>
              <a:gd name="T14" fmla="*/ 2147483646 w 5575"/>
              <a:gd name="T15" fmla="*/ 2147483646 h 5575"/>
              <a:gd name="T16" fmla="*/ 2147483646 w 5575"/>
              <a:gd name="T17" fmla="*/ 2147483646 h 5575"/>
              <a:gd name="T18" fmla="*/ 2147483646 w 5575"/>
              <a:gd name="T19" fmla="*/ 2147483646 h 5575"/>
              <a:gd name="T20" fmla="*/ 2147483646 w 5575"/>
              <a:gd name="T21" fmla="*/ 2147483646 h 5575"/>
              <a:gd name="T22" fmla="*/ 2147483646 w 5575"/>
              <a:gd name="T23" fmla="*/ 2147483646 h 5575"/>
              <a:gd name="T24" fmla="*/ 2147483646 w 5575"/>
              <a:gd name="T25" fmla="*/ 2147483646 h 5575"/>
              <a:gd name="T26" fmla="*/ 2147483646 w 5575"/>
              <a:gd name="T27" fmla="*/ 2147483646 h 5575"/>
              <a:gd name="T28" fmla="*/ 2147483646 w 5575"/>
              <a:gd name="T29" fmla="*/ 2147483646 h 5575"/>
              <a:gd name="T30" fmla="*/ 2147483646 w 5575"/>
              <a:gd name="T31" fmla="*/ 2147483646 h 5575"/>
              <a:gd name="T32" fmla="*/ 2147483646 w 5575"/>
              <a:gd name="T33" fmla="*/ 2147483646 h 5575"/>
              <a:gd name="T34" fmla="*/ 2147483646 w 5575"/>
              <a:gd name="T35" fmla="*/ 2147483646 h 5575"/>
              <a:gd name="T36" fmla="*/ 2147483646 w 5575"/>
              <a:gd name="T37" fmla="*/ 2147483646 h 5575"/>
              <a:gd name="T38" fmla="*/ 2147483646 w 5575"/>
              <a:gd name="T39" fmla="*/ 2147483646 h 5575"/>
              <a:gd name="T40" fmla="*/ 2147483646 w 5575"/>
              <a:gd name="T41" fmla="*/ 2147483646 h 5575"/>
              <a:gd name="T42" fmla="*/ 2147483646 w 5575"/>
              <a:gd name="T43" fmla="*/ 2147483646 h 5575"/>
              <a:gd name="T44" fmla="*/ 2147483646 w 5575"/>
              <a:gd name="T45" fmla="*/ 2147483646 h 5575"/>
              <a:gd name="T46" fmla="*/ 2147483646 w 5575"/>
              <a:gd name="T47" fmla="*/ 2147483646 h 5575"/>
              <a:gd name="T48" fmla="*/ 2147483646 w 5575"/>
              <a:gd name="T49" fmla="*/ 2147483646 h 5575"/>
              <a:gd name="T50" fmla="*/ 2147483646 w 5575"/>
              <a:gd name="T51" fmla="*/ 2147483646 h 5575"/>
              <a:gd name="T52" fmla="*/ 2147483646 w 5575"/>
              <a:gd name="T53" fmla="*/ 2147483646 h 5575"/>
              <a:gd name="T54" fmla="*/ 2147483646 w 5575"/>
              <a:gd name="T55" fmla="*/ 2147483646 h 5575"/>
              <a:gd name="T56" fmla="*/ 2147483646 w 5575"/>
              <a:gd name="T57" fmla="*/ 2147483646 h 5575"/>
              <a:gd name="T58" fmla="*/ 2147483646 w 5575"/>
              <a:gd name="T59" fmla="*/ 2147483646 h 5575"/>
              <a:gd name="T60" fmla="*/ 2147483646 w 5575"/>
              <a:gd name="T61" fmla="*/ 2147483646 h 5575"/>
              <a:gd name="T62" fmla="*/ 2147483646 w 5575"/>
              <a:gd name="T63" fmla="*/ 2147483646 h 5575"/>
              <a:gd name="T64" fmla="*/ 2147483646 w 5575"/>
              <a:gd name="T65" fmla="*/ 2147483646 h 5575"/>
              <a:gd name="T66" fmla="*/ 2147483646 w 5575"/>
              <a:gd name="T67" fmla="*/ 2147483646 h 5575"/>
              <a:gd name="T68" fmla="*/ 2147483646 w 5575"/>
              <a:gd name="T69" fmla="*/ 2147483646 h 5575"/>
              <a:gd name="T70" fmla="*/ 2147483646 w 5575"/>
              <a:gd name="T71" fmla="*/ 2147483646 h 5575"/>
              <a:gd name="T72" fmla="*/ 2147483646 w 5575"/>
              <a:gd name="T73" fmla="*/ 2147483646 h 5575"/>
              <a:gd name="T74" fmla="*/ 2147483646 w 5575"/>
              <a:gd name="T75" fmla="*/ 2147483646 h 5575"/>
              <a:gd name="T76" fmla="*/ 2147483646 w 5575"/>
              <a:gd name="T77" fmla="*/ 2147483646 h 5575"/>
              <a:gd name="T78" fmla="*/ 2147483646 w 5575"/>
              <a:gd name="T79" fmla="*/ 2147483646 h 5575"/>
              <a:gd name="T80" fmla="*/ 2147483646 w 5575"/>
              <a:gd name="T81" fmla="*/ 2147483646 h 5575"/>
              <a:gd name="T82" fmla="*/ 2147483646 w 5575"/>
              <a:gd name="T83" fmla="*/ 2147483646 h 5575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575" h="5575">
                <a:moveTo>
                  <a:pt x="3567" y="3002"/>
                </a:moveTo>
                <a:cubicBezTo>
                  <a:pt x="3222" y="3070"/>
                  <a:pt x="3032" y="3047"/>
                  <a:pt x="2949" y="2928"/>
                </a:cubicBezTo>
                <a:cubicBezTo>
                  <a:pt x="2843" y="2775"/>
                  <a:pt x="2979" y="2554"/>
                  <a:pt x="3110" y="2341"/>
                </a:cubicBezTo>
                <a:cubicBezTo>
                  <a:pt x="3161" y="2258"/>
                  <a:pt x="3243" y="2124"/>
                  <a:pt x="3252" y="2068"/>
                </a:cubicBezTo>
                <a:cubicBezTo>
                  <a:pt x="3181" y="2057"/>
                  <a:pt x="2973" y="2085"/>
                  <a:pt x="2845" y="2103"/>
                </a:cubicBezTo>
                <a:cubicBezTo>
                  <a:pt x="2451" y="2156"/>
                  <a:pt x="2243" y="2178"/>
                  <a:pt x="2186" y="2042"/>
                </a:cubicBezTo>
                <a:cubicBezTo>
                  <a:pt x="2140" y="1931"/>
                  <a:pt x="2245" y="1820"/>
                  <a:pt x="2417" y="1687"/>
                </a:cubicBezTo>
                <a:cubicBezTo>
                  <a:pt x="2772" y="1413"/>
                  <a:pt x="2799" y="1306"/>
                  <a:pt x="2800" y="1288"/>
                </a:cubicBezTo>
                <a:cubicBezTo>
                  <a:pt x="2785" y="1277"/>
                  <a:pt x="2681" y="1222"/>
                  <a:pt x="2250" y="1308"/>
                </a:cubicBezTo>
                <a:cubicBezTo>
                  <a:pt x="1947" y="1368"/>
                  <a:pt x="1579" y="1480"/>
                  <a:pt x="1267" y="1607"/>
                </a:cubicBezTo>
                <a:cubicBezTo>
                  <a:pt x="1219" y="1627"/>
                  <a:pt x="1164" y="1604"/>
                  <a:pt x="1145" y="1556"/>
                </a:cubicBezTo>
                <a:cubicBezTo>
                  <a:pt x="1125" y="1508"/>
                  <a:pt x="1148" y="1454"/>
                  <a:pt x="1196" y="1434"/>
                </a:cubicBezTo>
                <a:cubicBezTo>
                  <a:pt x="1529" y="1298"/>
                  <a:pt x="1919" y="1181"/>
                  <a:pt x="2239" y="1120"/>
                </a:cubicBezTo>
                <a:cubicBezTo>
                  <a:pt x="2789" y="1015"/>
                  <a:pt x="2916" y="1112"/>
                  <a:pt x="2964" y="1195"/>
                </a:cubicBezTo>
                <a:cubicBezTo>
                  <a:pt x="3048" y="1342"/>
                  <a:pt x="2914" y="1539"/>
                  <a:pt x="2531" y="1835"/>
                </a:cubicBezTo>
                <a:cubicBezTo>
                  <a:pt x="2457" y="1892"/>
                  <a:pt x="2415" y="1931"/>
                  <a:pt x="2392" y="1957"/>
                </a:cubicBezTo>
                <a:cubicBezTo>
                  <a:pt x="2492" y="1962"/>
                  <a:pt x="2691" y="1935"/>
                  <a:pt x="2820" y="1918"/>
                </a:cubicBezTo>
                <a:cubicBezTo>
                  <a:pt x="3121" y="1877"/>
                  <a:pt x="3283" y="1858"/>
                  <a:pt x="3366" y="1914"/>
                </a:cubicBezTo>
                <a:cubicBezTo>
                  <a:pt x="3421" y="1950"/>
                  <a:pt x="3473" y="2026"/>
                  <a:pt x="3411" y="2180"/>
                </a:cubicBezTo>
                <a:cubicBezTo>
                  <a:pt x="3380" y="2258"/>
                  <a:pt x="3326" y="2345"/>
                  <a:pt x="3269" y="2438"/>
                </a:cubicBezTo>
                <a:cubicBezTo>
                  <a:pt x="3214" y="2528"/>
                  <a:pt x="3157" y="2620"/>
                  <a:pt x="3124" y="2699"/>
                </a:cubicBezTo>
                <a:cubicBezTo>
                  <a:pt x="3095" y="2770"/>
                  <a:pt x="3094" y="2810"/>
                  <a:pt x="3102" y="2822"/>
                </a:cubicBezTo>
                <a:cubicBezTo>
                  <a:pt x="3105" y="2825"/>
                  <a:pt x="3156" y="2892"/>
                  <a:pt x="3531" y="2819"/>
                </a:cubicBezTo>
                <a:cubicBezTo>
                  <a:pt x="3780" y="2770"/>
                  <a:pt x="3945" y="2783"/>
                  <a:pt x="4036" y="2857"/>
                </a:cubicBezTo>
                <a:cubicBezTo>
                  <a:pt x="4084" y="2897"/>
                  <a:pt x="4109" y="2952"/>
                  <a:pt x="4109" y="3017"/>
                </a:cubicBezTo>
                <a:cubicBezTo>
                  <a:pt x="4109" y="3068"/>
                  <a:pt x="4068" y="3110"/>
                  <a:pt x="4016" y="3110"/>
                </a:cubicBezTo>
                <a:cubicBezTo>
                  <a:pt x="3964" y="3110"/>
                  <a:pt x="3923" y="3068"/>
                  <a:pt x="3923" y="3017"/>
                </a:cubicBezTo>
                <a:cubicBezTo>
                  <a:pt x="3923" y="3006"/>
                  <a:pt x="3920" y="3004"/>
                  <a:pt x="3917" y="3001"/>
                </a:cubicBezTo>
                <a:cubicBezTo>
                  <a:pt x="3910" y="2996"/>
                  <a:pt x="3843" y="2948"/>
                  <a:pt x="3567" y="3002"/>
                </a:cubicBezTo>
                <a:close/>
                <a:moveTo>
                  <a:pt x="4689" y="3926"/>
                </a:moveTo>
                <a:cubicBezTo>
                  <a:pt x="4638" y="3926"/>
                  <a:pt x="4596" y="3967"/>
                  <a:pt x="4596" y="4019"/>
                </a:cubicBezTo>
                <a:cubicBezTo>
                  <a:pt x="4596" y="4070"/>
                  <a:pt x="4638" y="4112"/>
                  <a:pt x="4689" y="4112"/>
                </a:cubicBezTo>
                <a:lnTo>
                  <a:pt x="5008" y="4112"/>
                </a:lnTo>
                <a:cubicBezTo>
                  <a:pt x="5059" y="4112"/>
                  <a:pt x="5101" y="4070"/>
                  <a:pt x="5101" y="4019"/>
                </a:cubicBezTo>
                <a:lnTo>
                  <a:pt x="5101" y="545"/>
                </a:lnTo>
                <a:cubicBezTo>
                  <a:pt x="5101" y="494"/>
                  <a:pt x="5059" y="452"/>
                  <a:pt x="5008" y="452"/>
                </a:cubicBezTo>
                <a:lnTo>
                  <a:pt x="567" y="452"/>
                </a:lnTo>
                <a:cubicBezTo>
                  <a:pt x="515" y="452"/>
                  <a:pt x="473" y="494"/>
                  <a:pt x="473" y="545"/>
                </a:cubicBezTo>
                <a:lnTo>
                  <a:pt x="473" y="4019"/>
                </a:lnTo>
                <a:cubicBezTo>
                  <a:pt x="473" y="4070"/>
                  <a:pt x="515" y="4112"/>
                  <a:pt x="567" y="4112"/>
                </a:cubicBezTo>
                <a:lnTo>
                  <a:pt x="3316" y="4112"/>
                </a:lnTo>
                <a:cubicBezTo>
                  <a:pt x="3367" y="4112"/>
                  <a:pt x="3409" y="4070"/>
                  <a:pt x="3409" y="4019"/>
                </a:cubicBezTo>
                <a:cubicBezTo>
                  <a:pt x="3409" y="3967"/>
                  <a:pt x="3367" y="3926"/>
                  <a:pt x="3316" y="3926"/>
                </a:cubicBezTo>
                <a:lnTo>
                  <a:pt x="660" y="3926"/>
                </a:lnTo>
                <a:lnTo>
                  <a:pt x="660" y="639"/>
                </a:lnTo>
                <a:lnTo>
                  <a:pt x="4914" y="639"/>
                </a:lnTo>
                <a:lnTo>
                  <a:pt x="4914" y="3926"/>
                </a:lnTo>
                <a:lnTo>
                  <a:pt x="4689" y="3926"/>
                </a:lnTo>
                <a:close/>
                <a:moveTo>
                  <a:pt x="4433" y="3724"/>
                </a:moveTo>
                <a:lnTo>
                  <a:pt x="4433" y="5350"/>
                </a:lnTo>
                <a:cubicBezTo>
                  <a:pt x="4433" y="5474"/>
                  <a:pt x="4332" y="5575"/>
                  <a:pt x="4208" y="5575"/>
                </a:cubicBezTo>
                <a:lnTo>
                  <a:pt x="3797" y="5575"/>
                </a:lnTo>
                <a:cubicBezTo>
                  <a:pt x="3673" y="5575"/>
                  <a:pt x="3573" y="5474"/>
                  <a:pt x="3573" y="5350"/>
                </a:cubicBezTo>
                <a:lnTo>
                  <a:pt x="3573" y="3724"/>
                </a:lnTo>
                <a:cubicBezTo>
                  <a:pt x="3573" y="3527"/>
                  <a:pt x="3732" y="3367"/>
                  <a:pt x="3929" y="3367"/>
                </a:cubicBezTo>
                <a:lnTo>
                  <a:pt x="4076" y="3367"/>
                </a:lnTo>
                <a:cubicBezTo>
                  <a:pt x="4273" y="3367"/>
                  <a:pt x="4433" y="3527"/>
                  <a:pt x="4433" y="3724"/>
                </a:cubicBezTo>
                <a:close/>
                <a:moveTo>
                  <a:pt x="4246" y="3724"/>
                </a:moveTo>
                <a:cubicBezTo>
                  <a:pt x="4246" y="3630"/>
                  <a:pt x="4170" y="3554"/>
                  <a:pt x="4076" y="3554"/>
                </a:cubicBezTo>
                <a:lnTo>
                  <a:pt x="3929" y="3554"/>
                </a:lnTo>
                <a:cubicBezTo>
                  <a:pt x="3835" y="3554"/>
                  <a:pt x="3759" y="3630"/>
                  <a:pt x="3759" y="3724"/>
                </a:cubicBezTo>
                <a:lnTo>
                  <a:pt x="3759" y="5350"/>
                </a:lnTo>
                <a:cubicBezTo>
                  <a:pt x="3759" y="5370"/>
                  <a:pt x="3777" y="5388"/>
                  <a:pt x="3797" y="5388"/>
                </a:cubicBezTo>
                <a:lnTo>
                  <a:pt x="4208" y="5388"/>
                </a:lnTo>
                <a:cubicBezTo>
                  <a:pt x="4229" y="5388"/>
                  <a:pt x="4246" y="5370"/>
                  <a:pt x="4246" y="5350"/>
                </a:cubicBezTo>
                <a:lnTo>
                  <a:pt x="4246" y="3724"/>
                </a:lnTo>
                <a:close/>
                <a:moveTo>
                  <a:pt x="5481" y="0"/>
                </a:moveTo>
                <a:lnTo>
                  <a:pt x="93" y="0"/>
                </a:lnTo>
                <a:cubicBezTo>
                  <a:pt x="42" y="0"/>
                  <a:pt x="0" y="42"/>
                  <a:pt x="0" y="93"/>
                </a:cubicBezTo>
                <a:lnTo>
                  <a:pt x="0" y="4471"/>
                </a:lnTo>
                <a:cubicBezTo>
                  <a:pt x="0" y="4523"/>
                  <a:pt x="42" y="4564"/>
                  <a:pt x="93" y="4564"/>
                </a:cubicBezTo>
                <a:lnTo>
                  <a:pt x="3316" y="4564"/>
                </a:lnTo>
                <a:cubicBezTo>
                  <a:pt x="3367" y="4564"/>
                  <a:pt x="3409" y="4523"/>
                  <a:pt x="3409" y="4471"/>
                </a:cubicBezTo>
                <a:cubicBezTo>
                  <a:pt x="3409" y="4419"/>
                  <a:pt x="3367" y="4378"/>
                  <a:pt x="3316" y="4378"/>
                </a:cubicBezTo>
                <a:lnTo>
                  <a:pt x="187" y="4378"/>
                </a:lnTo>
                <a:lnTo>
                  <a:pt x="187" y="187"/>
                </a:lnTo>
                <a:lnTo>
                  <a:pt x="5388" y="187"/>
                </a:lnTo>
                <a:lnTo>
                  <a:pt x="5388" y="4378"/>
                </a:lnTo>
                <a:lnTo>
                  <a:pt x="4689" y="4378"/>
                </a:lnTo>
                <a:cubicBezTo>
                  <a:pt x="4638" y="4378"/>
                  <a:pt x="4596" y="4419"/>
                  <a:pt x="4596" y="4471"/>
                </a:cubicBezTo>
                <a:cubicBezTo>
                  <a:pt x="4596" y="4523"/>
                  <a:pt x="4638" y="4564"/>
                  <a:pt x="4689" y="4564"/>
                </a:cubicBezTo>
                <a:lnTo>
                  <a:pt x="5481" y="4564"/>
                </a:lnTo>
                <a:cubicBezTo>
                  <a:pt x="5533" y="4564"/>
                  <a:pt x="5575" y="4523"/>
                  <a:pt x="5575" y="4471"/>
                </a:cubicBezTo>
                <a:lnTo>
                  <a:pt x="5575" y="93"/>
                </a:lnTo>
                <a:cubicBezTo>
                  <a:pt x="5575" y="42"/>
                  <a:pt x="5533" y="0"/>
                  <a:pt x="5481" y="0"/>
                </a:cubicBezTo>
                <a:close/>
              </a:path>
            </a:pathLst>
          </a:custGeom>
          <a:solidFill>
            <a:srgbClr val="248AFD"/>
          </a:solidFill>
          <a:ln w="9525">
            <a:solidFill>
              <a:srgbClr val="248AFD"/>
            </a:solidFill>
            <a:rou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7"/>
          <p:cNvSpPr/>
          <p:nvPr/>
        </p:nvSpPr>
        <p:spPr>
          <a:xfrm>
            <a:off x="990600" y="496570"/>
            <a:ext cx="8905875" cy="1435735"/>
          </a:xfrm>
          <a:prstGeom prst="rect">
            <a:avLst/>
          </a:prstGeom>
          <a:solidFill>
            <a:schemeClr val="bg1">
              <a:lumMod val="65000"/>
              <a:alpha val="30000"/>
            </a:schemeClr>
          </a:solidFill>
        </p:spPr>
        <p:txBody>
          <a:bodyPr wrap="square" lIns="324000" tIns="36000" bIns="108000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kumimoji="1"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我们学过的能够生成二氧化碳的化学反应有哪些？</a:t>
            </a:r>
            <a:endParaRPr kumimoji="1"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  <a:defRPr/>
            </a:pPr>
            <a:r>
              <a:rPr kumimoji="1"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这些反应都能用来实验室制取二氧化碳吗？为什么？</a:t>
            </a:r>
            <a:endParaRPr kumimoji="1"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27"/>
          <p:cNvSpPr txBox="1">
            <a:spLocks noChangeArrowheads="1"/>
          </p:cNvSpPr>
          <p:nvPr/>
        </p:nvSpPr>
        <p:spPr bwMode="auto">
          <a:xfrm>
            <a:off x="2206308" y="2200593"/>
            <a:ext cx="5181600" cy="5219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zh-CN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</a:t>
            </a:r>
            <a:r>
              <a:rPr lang="zh-CN" altLang="en-US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碳在氧气中燃烧生成二氧化碳</a:t>
            </a:r>
            <a:endParaRPr lang="zh-CN" altLang="en-US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2206308" y="3244533"/>
            <a:ext cx="5486400" cy="5219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zh-CN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</a:t>
            </a:r>
            <a:r>
              <a:rPr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蜡烛燃烧可生成二氧化碳 </a:t>
            </a:r>
            <a:endParaRPr lang="zh-CN" altLang="en-US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29"/>
          <p:cNvSpPr txBox="1">
            <a:spLocks noChangeArrowheads="1"/>
          </p:cNvSpPr>
          <p:nvPr/>
        </p:nvSpPr>
        <p:spPr bwMode="auto">
          <a:xfrm>
            <a:off x="2206625" y="4345940"/>
            <a:ext cx="7595235" cy="5219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zh-CN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</a:t>
            </a:r>
            <a:r>
              <a:rPr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木炭在高温下还原氧化铜，生成铜和二氧化碳</a:t>
            </a:r>
            <a:endParaRPr lang="zh-CN" altLang="en-US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1"/>
          <p:cNvSpPr txBox="1">
            <a:spLocks noChangeArrowheads="1"/>
          </p:cNvSpPr>
          <p:nvPr/>
        </p:nvSpPr>
        <p:spPr bwMode="auto">
          <a:xfrm>
            <a:off x="2206625" y="5446713"/>
            <a:ext cx="4152265" cy="5219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zh-CN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动植物的呼吸作用</a:t>
            </a:r>
            <a:endParaRPr lang="en-US" altLang="zh-CN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2620010" y="2722880"/>
            <a:ext cx="3955415" cy="52197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kumimoji="1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algn="ctr">
              <a:lnSpc>
                <a:spcPct val="100000"/>
              </a:lnSpc>
              <a:defRPr/>
            </a:pPr>
            <a:r>
              <a:rPr lang="zh-CN" alt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气体不纯、操作不方便</a:t>
            </a:r>
            <a:endParaRPr lang="zh-CN" altLang="en-US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2620010" y="3804920"/>
            <a:ext cx="3955415" cy="52197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kumimoji="1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algn="ctr">
              <a:lnSpc>
                <a:spcPct val="100000"/>
              </a:lnSpc>
              <a:defRPr/>
            </a:pPr>
            <a:r>
              <a:rPr lang="zh-CN" alt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气体不纯、操作不方便</a:t>
            </a:r>
            <a:endParaRPr lang="zh-CN" altLang="en-US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2620010" y="4886960"/>
            <a:ext cx="3955415" cy="52197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kumimoji="1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algn="ctr">
              <a:lnSpc>
                <a:spcPct val="100000"/>
              </a:lnSpc>
              <a:defRPr/>
            </a:pPr>
            <a:r>
              <a:rPr lang="zh-CN" alt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反应困难、气体不纯</a:t>
            </a:r>
            <a:endParaRPr lang="zh-CN" altLang="en-US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2620010" y="5969000"/>
            <a:ext cx="3955415" cy="52197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kumimoji="1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algn="ctr">
              <a:lnSpc>
                <a:spcPct val="100000"/>
              </a:lnSpc>
              <a:defRPr/>
            </a:pPr>
            <a:r>
              <a:rPr lang="zh-CN" altLang="en-US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反应太慢、气体不纯</a:t>
            </a:r>
            <a:endParaRPr lang="zh-CN" altLang="en-US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9" grpId="0"/>
      <p:bldP spid="3" grpId="0" bldLvl="0" animBg="1"/>
      <p:bldP spid="4" grpId="0" bldLvl="0" animBg="1"/>
      <p:bldP spid="5" grpId="0" bldLvl="0" animBg="1"/>
      <p:bldP spid="6" grpId="0" bldLvl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" name="文本框 1"/>
          <p:cNvSpPr txBox="1">
            <a:spLocks noChangeArrowheads="1"/>
          </p:cNvSpPr>
          <p:nvPr/>
        </p:nvSpPr>
        <p:spPr bwMode="auto">
          <a:xfrm>
            <a:off x="912495" y="1932940"/>
            <a:ext cx="3333750" cy="2861310"/>
          </a:xfrm>
          <a:prstGeom prst="rect">
            <a:avLst/>
          </a:prstGeom>
          <a:solidFill>
            <a:srgbClr val="DFDF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含碳酸根离子的化合物</a:t>
            </a:r>
            <a:endParaRPr kumimoji="1" lang="en-US" altLang="zh-CN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(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如</a:t>
            </a:r>
            <a:r>
              <a:rPr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</a:t>
            </a:r>
            <a:r>
              <a:rPr lang="en-US" altLang="zh-CN" sz="2400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lang="en-US" altLang="zh-CN" sz="2400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、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CaCO</a:t>
            </a:r>
            <a:r>
              <a:rPr lang="en-US" altLang="zh-CN" sz="24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altLang="zh-C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能与稀盐酸</a:t>
            </a: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(HCl)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或稀硫酸</a:t>
            </a: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(</a:t>
            </a:r>
            <a:r>
              <a:rPr lang="zh-CN" alt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  <a:r>
              <a:rPr lang="zh-CN" altLang="en-US" sz="24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zh-CN" alt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SO</a:t>
            </a:r>
            <a:r>
              <a:rPr lang="zh-CN" altLang="en-US" sz="24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 </a:t>
            </a: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)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在常温下反应生成</a:t>
            </a:r>
            <a:r>
              <a:rPr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lang="en-US" altLang="zh-CN" sz="2400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气体。</a:t>
            </a:r>
            <a:endParaRPr kumimoji="1" lang="zh-CN" altLang="en-US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" name="文本框 2"/>
          <p:cNvSpPr txBox="1">
            <a:spLocks noChangeArrowheads="1"/>
          </p:cNvSpPr>
          <p:nvPr/>
        </p:nvSpPr>
        <p:spPr bwMode="auto">
          <a:xfrm>
            <a:off x="912495" y="1410970"/>
            <a:ext cx="3333750" cy="521970"/>
          </a:xfrm>
          <a:prstGeom prst="rect">
            <a:avLst/>
          </a:prstGeom>
          <a:solidFill>
            <a:srgbClr val="248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资料信息</a:t>
            </a:r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 bwMode="auto">
          <a:xfrm>
            <a:off x="4823775" y="1450447"/>
            <a:ext cx="6708140" cy="3844923"/>
            <a:chOff x="5515948" y="2432203"/>
            <a:chExt cx="6708113" cy="3844187"/>
          </a:xfrm>
        </p:grpSpPr>
        <p:sp>
          <p:nvSpPr>
            <p:cNvPr id="9231" name="矩形 4"/>
            <p:cNvSpPr>
              <a:spLocks noChangeArrowheads="1"/>
            </p:cNvSpPr>
            <p:nvPr/>
          </p:nvSpPr>
          <p:spPr bwMode="auto">
            <a:xfrm>
              <a:off x="5515948" y="2954071"/>
              <a:ext cx="6708113" cy="3322319"/>
            </a:xfrm>
            <a:prstGeom prst="rect">
              <a:avLst/>
            </a:prstGeom>
            <a:solidFill>
              <a:srgbClr val="D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Na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 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+ 2HCl       2NaCl + 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↑  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 </a:t>
              </a:r>
              <a:endParaRPr lang="zh-CN" alt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Na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 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SO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 Na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SO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+ 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↑ 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 </a:t>
              </a:r>
              <a:endPara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CaCO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 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+ 2HCl        CaCl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+ 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↑  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 </a:t>
              </a:r>
              <a:endPara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CaCO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 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SO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      CaSO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+ CO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↑  + H</a:t>
              </a:r>
              <a:r>
                <a:rPr lang="en-US" altLang="zh-CN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 </a:t>
              </a:r>
              <a:endParaRPr lang="en-US" altLang="zh-CN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NaCl</a:t>
              </a:r>
              <a:r>
                <a:rPr lang="zh-CN" altLang="en-US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、</a:t>
              </a:r>
              <a:r>
                <a:rPr lang="en-US" altLang="zh-CN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CaCl</a:t>
              </a:r>
              <a:r>
                <a:rPr lang="en-US" altLang="zh-CN" baseline="-25000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2</a:t>
              </a:r>
              <a:r>
                <a:rPr lang="zh-CN" altLang="en-US" dirty="0">
                  <a:solidFill>
                    <a:srgbClr val="248A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易溶于水、</a:t>
              </a:r>
              <a:r>
                <a:rPr lang="en-US" altLang="zh-CN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</a:rPr>
                <a:t>CaSO</a:t>
              </a:r>
              <a:r>
                <a:rPr lang="en-US" altLang="zh-CN" baseline="-25000" dirty="0">
                  <a:solidFill>
                    <a:srgbClr val="248AFD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</a:rPr>
                <a:t>4</a:t>
              </a:r>
              <a:r>
                <a:rPr lang="zh-CN" altLang="en-US" dirty="0">
                  <a:solidFill>
                    <a:srgbClr val="248A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微溶于水</a:t>
              </a:r>
              <a:endParaRPr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32" name="文本框 5"/>
            <p:cNvSpPr txBox="1">
              <a:spLocks noChangeArrowheads="1"/>
            </p:cNvSpPr>
            <p:nvPr/>
          </p:nvSpPr>
          <p:spPr bwMode="auto">
            <a:xfrm>
              <a:off x="5515948" y="2432203"/>
              <a:ext cx="6707478" cy="521870"/>
            </a:xfrm>
            <a:prstGeom prst="rect">
              <a:avLst/>
            </a:prstGeom>
            <a:solidFill>
              <a:srgbClr val="248A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原理</a:t>
              </a:r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" name="直接连接符 6"/>
            <p:cNvCxnSpPr/>
            <p:nvPr/>
          </p:nvCxnSpPr>
          <p:spPr>
            <a:xfrm>
              <a:off x="8215643" y="4010190"/>
              <a:ext cx="3032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>
              <a:off x="8214373" y="4068916"/>
              <a:ext cx="3032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/>
            <p:cNvCxnSpPr/>
            <p:nvPr/>
          </p:nvCxnSpPr>
          <p:spPr>
            <a:xfrm>
              <a:off x="8102296" y="5348830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连接符 9"/>
            <p:cNvCxnSpPr/>
            <p:nvPr/>
          </p:nvCxnSpPr>
          <p:spPr>
            <a:xfrm>
              <a:off x="8090231" y="5283120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接连接符 10"/>
            <p:cNvCxnSpPr/>
            <p:nvPr/>
          </p:nvCxnSpPr>
          <p:spPr>
            <a:xfrm>
              <a:off x="8012123" y="3317856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接连接符 11"/>
            <p:cNvCxnSpPr/>
            <p:nvPr/>
          </p:nvCxnSpPr>
          <p:spPr>
            <a:xfrm>
              <a:off x="8012123" y="3394360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/>
            <p:nvPr/>
          </p:nvCxnSpPr>
          <p:spPr>
            <a:xfrm>
              <a:off x="7938784" y="4633006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>
              <a:off x="7943229" y="4712048"/>
              <a:ext cx="30162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21" name="组合 6147"/>
          <p:cNvGrpSpPr/>
          <p:nvPr/>
        </p:nvGrpSpPr>
        <p:grpSpPr bwMode="auto">
          <a:xfrm>
            <a:off x="550863" y="333375"/>
            <a:ext cx="6486525" cy="796925"/>
            <a:chOff x="0" y="0"/>
            <a:chExt cx="10217" cy="1257"/>
          </a:xfrm>
        </p:grpSpPr>
        <p:sp>
          <p:nvSpPr>
            <p:cNvPr id="9226" name="矩形 7"/>
            <p:cNvSpPr>
              <a:spLocks noChangeArrowheads="1"/>
            </p:cNvSpPr>
            <p:nvPr/>
          </p:nvSpPr>
          <p:spPr bwMode="auto">
            <a:xfrm>
              <a:off x="882" y="0"/>
              <a:ext cx="2634" cy="1200"/>
            </a:xfrm>
            <a:custGeom>
              <a:avLst/>
              <a:gdLst>
                <a:gd name="T0" fmla="*/ 0 w 2520280"/>
                <a:gd name="T1" fmla="*/ 0 h 1872208"/>
                <a:gd name="T2" fmla="*/ 0 w 2520280"/>
                <a:gd name="T3" fmla="*/ 0 h 1872208"/>
                <a:gd name="T4" fmla="*/ 0 w 2520280"/>
                <a:gd name="T5" fmla="*/ 0 h 1872208"/>
                <a:gd name="T6" fmla="*/ 0 w 2520280"/>
                <a:gd name="T7" fmla="*/ 0 h 1872208"/>
                <a:gd name="T8" fmla="*/ 0 w 2520280"/>
                <a:gd name="T9" fmla="*/ 0 h 1872208"/>
                <a:gd name="T10" fmla="*/ 0 w 2520280"/>
                <a:gd name="T11" fmla="*/ 0 h 1872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0280" h="1872208">
                  <a:moveTo>
                    <a:pt x="0" y="1872208"/>
                  </a:moveTo>
                  <a:lnTo>
                    <a:pt x="2520280" y="1872208"/>
                  </a:lnTo>
                  <a:lnTo>
                    <a:pt x="0" y="1872208"/>
                  </a:lnTo>
                  <a:close/>
                  <a:moveTo>
                    <a:pt x="0" y="0"/>
                  </a:moveTo>
                  <a:lnTo>
                    <a:pt x="9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sq">
              <a:solidFill>
                <a:srgbClr val="DDDDDD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7" name="任意多边形 16"/>
            <p:cNvSpPr>
              <a:spLocks noChangeArrowheads="1"/>
            </p:cNvSpPr>
            <p:nvPr/>
          </p:nvSpPr>
          <p:spPr bwMode="auto">
            <a:xfrm>
              <a:off x="0" y="454"/>
              <a:ext cx="826" cy="760"/>
            </a:xfrm>
            <a:custGeom>
              <a:avLst/>
              <a:gdLst>
                <a:gd name="T0" fmla="*/ 0 w 696310"/>
                <a:gd name="T1" fmla="*/ 0 h 696310"/>
                <a:gd name="T2" fmla="*/ 0 w 696310"/>
                <a:gd name="T3" fmla="*/ 0 h 696310"/>
                <a:gd name="T4" fmla="*/ 0 w 696310"/>
                <a:gd name="T5" fmla="*/ 0 h 696310"/>
                <a:gd name="T6" fmla="*/ 0 w 696310"/>
                <a:gd name="T7" fmla="*/ 0 h 696310"/>
                <a:gd name="T8" fmla="*/ 0 w 696310"/>
                <a:gd name="T9" fmla="*/ 0 h 696310"/>
                <a:gd name="T10" fmla="*/ 0 w 696310"/>
                <a:gd name="T11" fmla="*/ 0 h 696310"/>
                <a:gd name="T12" fmla="*/ 0 w 696310"/>
                <a:gd name="T13" fmla="*/ 0 h 696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310" h="696310">
                  <a:moveTo>
                    <a:pt x="0" y="0"/>
                  </a:moveTo>
                  <a:lnTo>
                    <a:pt x="459827" y="0"/>
                  </a:lnTo>
                  <a:lnTo>
                    <a:pt x="459827" y="236483"/>
                  </a:lnTo>
                  <a:lnTo>
                    <a:pt x="696310" y="236483"/>
                  </a:lnTo>
                  <a:lnTo>
                    <a:pt x="696310" y="696310"/>
                  </a:lnTo>
                  <a:lnTo>
                    <a:pt x="0" y="696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7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8" name="矩形 17"/>
            <p:cNvSpPr>
              <a:spLocks noChangeArrowheads="1"/>
            </p:cNvSpPr>
            <p:nvPr/>
          </p:nvSpPr>
          <p:spPr bwMode="auto">
            <a:xfrm>
              <a:off x="570" y="374"/>
              <a:ext cx="258" cy="265"/>
            </a:xfrm>
            <a:prstGeom prst="rect">
              <a:avLst/>
            </a:prstGeom>
            <a:solidFill>
              <a:srgbClr val="217EEB">
                <a:alpha val="5098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215900" rIns="179705" bIns="0" anchor="ctr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zh-CN" altLang="en-US" sz="400">
                <a:solidFill>
                  <a:srgbClr val="FFFFFF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9229" name="文本框 6151"/>
            <p:cNvSpPr txBox="1">
              <a:spLocks noChangeArrowheads="1"/>
            </p:cNvSpPr>
            <p:nvPr/>
          </p:nvSpPr>
          <p:spPr bwMode="auto">
            <a:xfrm>
              <a:off x="878" y="432"/>
              <a:ext cx="9339" cy="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kumimoji="1" lang="zh-CN" altLang="en-US" b="1">
                  <a:solidFill>
                    <a:srgbClr val="258B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探究制取二氧化碳的药品及反应原理</a:t>
              </a:r>
              <a:endParaRPr kumimoji="1"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sp>
          <p:nvSpPr>
            <p:cNvPr id="9230" name="文本框 6152"/>
            <p:cNvSpPr txBox="1">
              <a:spLocks noChangeArrowheads="1"/>
            </p:cNvSpPr>
            <p:nvPr/>
          </p:nvSpPr>
          <p:spPr bwMode="auto">
            <a:xfrm>
              <a:off x="0" y="422"/>
              <a:ext cx="873" cy="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一</a:t>
              </a:r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 bwMode="auto">
          <a:xfrm>
            <a:off x="912495" y="5182286"/>
            <a:ext cx="9809217" cy="1383665"/>
            <a:chOff x="1338580" y="5166411"/>
            <a:chExt cx="9809217" cy="1383665"/>
          </a:xfrm>
        </p:grpSpPr>
        <p:sp>
          <p:nvSpPr>
            <p:cNvPr id="9224" name="矩形 20"/>
            <p:cNvSpPr>
              <a:spLocks noChangeArrowheads="1"/>
            </p:cNvSpPr>
            <p:nvPr/>
          </p:nvSpPr>
          <p:spPr bwMode="auto">
            <a:xfrm>
              <a:off x="2135560" y="5166411"/>
              <a:ext cx="9012237" cy="1383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上述四个反应都能产生二氧化碳，都适合用来实验室制取二氧化碳吗？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9225" name="Picture" descr="Picture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38580" y="5483543"/>
              <a:ext cx="796925" cy="749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 animBg="1"/>
      <p:bldP spid="3" grpId="0" bldLvl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custDataLst>
              <p:tags r:id="rId1"/>
            </p:custDataLst>
          </p:nvPr>
        </p:nvGraphicFramePr>
        <p:xfrm>
          <a:off x="695400" y="2549530"/>
          <a:ext cx="7339508" cy="2663824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952328"/>
                <a:gridCol w="4387180"/>
              </a:tblGrid>
              <a:tr h="55475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实验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现象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rgbClr val="248AFD"/>
                    </a:solidFill>
                  </a:tcPr>
                </a:tc>
              </a:tr>
              <a:tr h="54866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碳酸钠和稀盐酸反应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大量气泡，反应很快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52013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碳酸钠和稀硫酸反应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大量气泡，反应很快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1" marR="6351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52013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rgbClr val="248AFD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大理石和稀盐酸反应</a:t>
                      </a:r>
                      <a:endParaRPr lang="zh-CN" altLang="en-US" sz="2400" b="0" i="0" dirty="0">
                        <a:solidFill>
                          <a:srgbClr val="248AFD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57" marR="91457" marT="45723" marB="45723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rgbClr val="248AFD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大量气泡，反应速度适中</a:t>
                      </a:r>
                      <a:endParaRPr lang="zh-CN" altLang="en-US" sz="2400" b="0" i="0" dirty="0">
                        <a:solidFill>
                          <a:srgbClr val="248AFD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57" marR="91457" marT="45723" marB="45723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52013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大理石和稀硫酸反应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57" marR="91457" marT="45723" marB="45723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少量气泡，反应一会儿就停止</a:t>
                      </a:r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57" marR="91457" marT="45723" marB="45723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4" name="圆角矩形 11"/>
          <p:cNvSpPr/>
          <p:nvPr/>
        </p:nvSpPr>
        <p:spPr>
          <a:xfrm>
            <a:off x="8465287" y="2840503"/>
            <a:ext cx="3132138" cy="2111772"/>
          </a:xfrm>
          <a:prstGeom prst="roundRect">
            <a:avLst>
              <a:gd name="adj" fmla="val 9978"/>
            </a:avLst>
          </a:prstGeom>
          <a:solidFill>
            <a:schemeClr val="bg1">
              <a:lumMod val="65000"/>
              <a:alpha val="30000"/>
            </a:schemeClr>
          </a:solidFill>
        </p:spPr>
        <p:txBody>
          <a:bodyPr tIns="36000" bIns="108000">
            <a:spAutoFit/>
          </a:bodyPr>
          <a:lstStyle/>
          <a:p>
            <a:pPr>
              <a:lnSpc>
                <a:spcPct val="125000"/>
              </a:lnSpc>
              <a:defRPr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实验室制取二氧化碳最理想的药品是</a:t>
            </a:r>
            <a:r>
              <a:rPr lang="zh-CN" altLang="en-US" sz="2400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400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理石（或石灰石）和稀盐酸。</a:t>
            </a:r>
            <a:endParaRPr lang="zh-CN" altLang="en-US" sz="2400" b="1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72" name="文本框 4"/>
          <p:cNvSpPr txBox="1">
            <a:spLocks noChangeArrowheads="1"/>
          </p:cNvSpPr>
          <p:nvPr/>
        </p:nvSpPr>
        <p:spPr bwMode="auto">
          <a:xfrm>
            <a:off x="695400" y="836712"/>
            <a:ext cx="10447338" cy="1308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kumimoji="1"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选择制取气体时药品的一般原则</a:t>
            </a:r>
            <a:r>
              <a:rPr kumimoji="1"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：较易反应、反应速度适中、生成的气体纯净、易于收集、操作简便、原料廉价易得等。</a:t>
            </a:r>
            <a:endParaRPr kumimoji="1"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 bwMode="auto">
          <a:xfrm>
            <a:off x="1752357" y="5481128"/>
            <a:ext cx="7531735" cy="977900"/>
            <a:chOff x="3164523" y="5678170"/>
            <a:chExt cx="7531735" cy="977900"/>
          </a:xfrm>
        </p:grpSpPr>
        <p:sp>
          <p:nvSpPr>
            <p:cNvPr id="15" name="矩形: 圆角 14"/>
            <p:cNvSpPr/>
            <p:nvPr/>
          </p:nvSpPr>
          <p:spPr>
            <a:xfrm>
              <a:off x="3164523" y="5678170"/>
              <a:ext cx="7531735" cy="977900"/>
            </a:xfrm>
            <a:prstGeom prst="roundRect">
              <a:avLst/>
            </a:prstGeom>
            <a:solidFill>
              <a:srgbClr val="248AFD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2400">
                <a:solidFill>
                  <a:schemeClr val="bg1"/>
                </a:solidFill>
              </a:endParaRPr>
            </a:p>
          </p:txBody>
        </p:sp>
        <p:grpSp>
          <p:nvGrpSpPr>
            <p:cNvPr id="10266" name="组合 4"/>
            <p:cNvGrpSpPr/>
            <p:nvPr/>
          </p:nvGrpSpPr>
          <p:grpSpPr bwMode="auto">
            <a:xfrm>
              <a:off x="3465513" y="5888038"/>
              <a:ext cx="6868795" cy="583565"/>
              <a:chOff x="3791533" y="4007377"/>
              <a:chExt cx="6869320" cy="583190"/>
            </a:xfrm>
          </p:grpSpPr>
          <p:sp>
            <p:nvSpPr>
              <p:cNvPr id="10269" name="矩形 5"/>
              <p:cNvSpPr>
                <a:spLocks noChangeArrowheads="1"/>
              </p:cNvSpPr>
              <p:nvPr/>
            </p:nvSpPr>
            <p:spPr bwMode="auto">
              <a:xfrm>
                <a:off x="3791533" y="4007377"/>
                <a:ext cx="6869320" cy="583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en-US" altLang="zh-CN" sz="3200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CaCO</a:t>
                </a:r>
                <a:r>
                  <a:rPr lang="en-US" altLang="zh-CN" sz="3200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 </a:t>
                </a:r>
                <a:r>
                  <a:rPr lang="en-US" altLang="zh-CN" sz="3200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+ 2HCl      CaCl</a:t>
                </a:r>
                <a:r>
                  <a:rPr lang="en-US" altLang="zh-CN" sz="3200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3200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+ CO</a:t>
                </a:r>
                <a:r>
                  <a:rPr lang="en-US" altLang="zh-CN" sz="3200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3200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+ H</a:t>
                </a:r>
                <a:r>
                  <a:rPr lang="en-US" altLang="zh-CN" sz="3200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r>
                  <a:rPr lang="en-US" altLang="zh-CN" sz="3200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 </a:t>
                </a:r>
                <a:endParaRPr lang="en-US" altLang="zh-CN" sz="32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2" name="直接箭头连接符 9"/>
              <p:cNvCxnSpPr/>
              <p:nvPr/>
            </p:nvCxnSpPr>
            <p:spPr>
              <a:xfrm flipV="1">
                <a:off x="9358657" y="4126362"/>
                <a:ext cx="0" cy="344267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tailEnd type="triangle"/>
              </a:ln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cxnSp>
          <p:nvCxnSpPr>
            <p:cNvPr id="13" name="直接连接符 12"/>
            <p:cNvCxnSpPr/>
            <p:nvPr/>
          </p:nvCxnSpPr>
          <p:spPr>
            <a:xfrm>
              <a:off x="6215063" y="6187123"/>
              <a:ext cx="3016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>
              <a:off x="6215063" y="6124029"/>
              <a:ext cx="3016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ldLvl="0" animBg="1"/>
      <p:bldP spid="1027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38420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1720683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2702946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3685209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4667472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5649735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6631998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7614261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8596524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9578787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0561050" y="31490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38420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1720683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2702946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3685209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4667472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5649735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6631998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7614261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8596524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9578787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0561050" y="37323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38420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1720683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2702946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3685209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4667472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5649735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6631998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7614261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8596524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9578787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0561050" y="431553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38420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1720683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2702946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3685209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4667472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5649735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6631998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7614261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8596524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9578787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0561050" y="489875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38420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1720683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2702946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3685209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4667472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5649735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6631998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7614261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8596524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9578787" y="548198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38420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1720683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2702946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3685209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4667472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5649735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6631998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7614261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8596524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9578787" y="606520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66" name="内容占位符 1"/>
          <p:cNvSpPr txBox="1">
            <a:spLocks noChangeArrowheads="1"/>
          </p:cNvSpPr>
          <p:nvPr/>
        </p:nvSpPr>
        <p:spPr bwMode="auto">
          <a:xfrm>
            <a:off x="1487488" y="620713"/>
            <a:ext cx="1800225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>
              <a:buFont typeface="Arial" panose="020B0604020202020204" pitchFamily="34" charset="0"/>
              <a:buNone/>
            </a:pPr>
            <a:r>
              <a:rPr lang="zh-CN" altLang="en-US" sz="2400" b="1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思考与交流</a:t>
            </a:r>
            <a:endParaRPr lang="zh-CN" altLang="en-US" sz="2400" b="1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763589" y="4977684"/>
            <a:ext cx="7710488" cy="645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3. </a:t>
            </a:r>
            <a:r>
              <a:rPr lang="zh-CN" altLang="en-US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为什么不用碳酸钠制二氧化碳</a:t>
            </a:r>
            <a:r>
              <a:rPr lang="en-US" altLang="zh-CN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?</a:t>
            </a:r>
            <a:endParaRPr lang="zh-CN" altLang="en-US" sz="2400" b="1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圆角矩形 6"/>
          <p:cNvSpPr/>
          <p:nvPr/>
        </p:nvSpPr>
        <p:spPr>
          <a:xfrm>
            <a:off x="878680" y="3260833"/>
            <a:ext cx="4281215" cy="1615767"/>
          </a:xfrm>
          <a:prstGeom prst="roundRect">
            <a:avLst>
              <a:gd name="adj" fmla="val 9226"/>
            </a:avLst>
          </a:prstGeom>
          <a:solidFill>
            <a:schemeClr val="bg1">
              <a:lumMod val="65000"/>
              <a:alpha val="30000"/>
            </a:schemeClr>
          </a:solidFill>
        </p:spPr>
        <p:txBody>
          <a:bodyPr wrap="square" tIns="36000" bIns="108000">
            <a:spAutoFit/>
          </a:bodyPr>
          <a:lstStyle/>
          <a:p>
            <a:pPr>
              <a:lnSpc>
                <a:spcPct val="125000"/>
              </a:lnSpc>
              <a:buFont typeface="Wingdings" panose="05000000000000000000" pitchFamily="2" charset="2"/>
              <a:buNone/>
              <a:defRPr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不能，因为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浓盐酸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挥发性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，能挥发出</a:t>
            </a:r>
            <a:r>
              <a:rPr lang="zh-CN" altLang="en-US" sz="2400" b="1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HCl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气体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，使收集的</a:t>
            </a:r>
            <a:r>
              <a:rPr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lang="zh-CN" altLang="en-US" sz="2400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不纯。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7"/>
          <p:cNvSpPr/>
          <p:nvPr/>
        </p:nvSpPr>
        <p:spPr>
          <a:xfrm>
            <a:off x="5951984" y="3271965"/>
            <a:ext cx="5184760" cy="1636733"/>
          </a:xfrm>
          <a:prstGeom prst="roundRect">
            <a:avLst>
              <a:gd name="adj" fmla="val 11296"/>
            </a:avLst>
          </a:prstGeom>
          <a:solidFill>
            <a:schemeClr val="bg1">
              <a:lumMod val="65000"/>
              <a:alpha val="30000"/>
            </a:schemeClr>
          </a:solidFill>
        </p:spPr>
        <p:txBody>
          <a:bodyPr wrap="square" tIns="36000" bIns="108000">
            <a:spAutoFit/>
          </a:bodyPr>
          <a:lstStyle/>
          <a:p>
            <a:pPr>
              <a:lnSpc>
                <a:spcPct val="125000"/>
              </a:lnSpc>
              <a:defRPr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因为稀硫酸与大理石反应生成微溶于水的硫酸钙，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覆盖在大理石表面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阻止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了大理石与稀硫酸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继续反应</a:t>
            </a: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圆角矩形 8"/>
          <p:cNvSpPr/>
          <p:nvPr/>
        </p:nvSpPr>
        <p:spPr>
          <a:xfrm>
            <a:off x="1055440" y="5752258"/>
            <a:ext cx="8280920" cy="665429"/>
          </a:xfrm>
          <a:prstGeom prst="roundRect">
            <a:avLst>
              <a:gd name="adj" fmla="val 15415"/>
            </a:avLst>
          </a:prstGeom>
          <a:solidFill>
            <a:schemeClr val="bg1">
              <a:lumMod val="65000"/>
              <a:alpha val="30000"/>
            </a:schemeClr>
          </a:solidFill>
        </p:spPr>
        <p:txBody>
          <a:bodyPr wrap="square" tIns="36000" bIns="108000">
            <a:spAutoFit/>
          </a:bodyPr>
          <a:lstStyle/>
          <a:p>
            <a:pPr>
              <a:lnSpc>
                <a:spcPct val="125000"/>
              </a:lnSpc>
              <a:buFont typeface="Wingdings" panose="05000000000000000000" pitchFamily="2" charset="2"/>
              <a:buNone/>
              <a:defRPr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因为碳酸钠与稀盐酸反应时，速度太快，不利于气体收集。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1271" name="Picture" descr="Picture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425" y="446088"/>
            <a:ext cx="798513" cy="747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687705" y="1433830"/>
            <a:ext cx="4667250" cy="17532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 </a:t>
            </a:r>
            <a:r>
              <a:rPr lang="zh-CN" altLang="en-US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实验室制取二氧化碳能不能用浓盐酸代替稀盐酸？（浓盐酸能挥发出HCl气体）</a:t>
            </a:r>
            <a:endParaRPr lang="en-US" altLang="zh-CN" sz="2400" b="1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951984" y="1433883"/>
            <a:ext cx="5184760" cy="11988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2. </a:t>
            </a:r>
            <a:r>
              <a:rPr lang="zh-CN" altLang="en-US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为什么不用稀硫酸和大理石反应制二氧化碳？（硫酸钙微溶于水）</a:t>
            </a:r>
            <a:endParaRPr lang="en-US" altLang="zh-CN" sz="2400" b="1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bldLvl="0" animBg="1"/>
      <p:bldP spid="5" grpId="0" bldLvl="0" animBg="1"/>
      <p:bldP spid="6" grpId="0" bldLvl="0" animBg="1"/>
      <p:bldP spid="2" grpId="0"/>
      <p:bldP spid="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91" name="内容占位符 1"/>
          <p:cNvSpPr txBox="1">
            <a:spLocks noChangeArrowheads="1"/>
          </p:cNvSpPr>
          <p:nvPr/>
        </p:nvSpPr>
        <p:spPr bwMode="auto">
          <a:xfrm>
            <a:off x="4284849" y="5872850"/>
            <a:ext cx="3311946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实验室制取氧气的装置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292" name="组合 2"/>
          <p:cNvGrpSpPr/>
          <p:nvPr/>
        </p:nvGrpSpPr>
        <p:grpSpPr bwMode="auto">
          <a:xfrm>
            <a:off x="1192213" y="1922463"/>
            <a:ext cx="5345112" cy="3733832"/>
            <a:chOff x="1440374" y="2072211"/>
            <a:chExt cx="5344048" cy="3734251"/>
          </a:xfrm>
        </p:grpSpPr>
        <p:pic>
          <p:nvPicPr>
            <p:cNvPr id="12300" name="图片 3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7474"/>
            <a:stretch>
              <a:fillRect/>
            </a:stretch>
          </p:blipFill>
          <p:spPr bwMode="auto">
            <a:xfrm>
              <a:off x="1531491" y="2072211"/>
              <a:ext cx="4857749" cy="32800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5" name="直接连接符 20"/>
            <p:cNvCxnSpPr/>
            <p:nvPr/>
          </p:nvCxnSpPr>
          <p:spPr>
            <a:xfrm>
              <a:off x="3960822" y="2099201"/>
              <a:ext cx="0" cy="3438911"/>
            </a:xfrm>
            <a:prstGeom prst="line">
              <a:avLst/>
            </a:prstGeom>
            <a:ln w="28575">
              <a:solidFill>
                <a:srgbClr val="248AFD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文本框 5"/>
            <p:cNvSpPr txBox="1"/>
            <p:nvPr/>
          </p:nvSpPr>
          <p:spPr>
            <a:xfrm>
              <a:off x="1440374" y="5225340"/>
              <a:ext cx="2347445" cy="581122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发生装置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4202074" y="5225340"/>
              <a:ext cx="2582348" cy="581122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收集装置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2293" name="组合 7"/>
          <p:cNvGrpSpPr/>
          <p:nvPr/>
        </p:nvGrpSpPr>
        <p:grpSpPr bwMode="auto">
          <a:xfrm>
            <a:off x="7085013" y="1922463"/>
            <a:ext cx="4229100" cy="3695732"/>
            <a:chOff x="7071198" y="2062051"/>
            <a:chExt cx="4229029" cy="3696605"/>
          </a:xfrm>
        </p:grpSpPr>
        <p:pic>
          <p:nvPicPr>
            <p:cNvPr id="12296" name="图片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9457"/>
            <a:stretch>
              <a:fillRect/>
            </a:stretch>
          </p:blipFill>
          <p:spPr bwMode="auto">
            <a:xfrm>
              <a:off x="7579360" y="2935869"/>
              <a:ext cx="2966720" cy="2320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0" name="直接连接符 20"/>
            <p:cNvCxnSpPr/>
            <p:nvPr/>
          </p:nvCxnSpPr>
          <p:spPr>
            <a:xfrm>
              <a:off x="9133325" y="2062051"/>
              <a:ext cx="0" cy="3437749"/>
            </a:xfrm>
            <a:prstGeom prst="line">
              <a:avLst/>
            </a:prstGeom>
            <a:ln w="28575">
              <a:solidFill>
                <a:srgbClr val="248AFD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文本框 10"/>
            <p:cNvSpPr txBox="1"/>
            <p:nvPr/>
          </p:nvSpPr>
          <p:spPr>
            <a:xfrm>
              <a:off x="7071198" y="5177462"/>
              <a:ext cx="2347873" cy="581194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发生装置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2" name="文本框 11"/>
            <p:cNvSpPr txBox="1"/>
            <p:nvPr/>
          </p:nvSpPr>
          <p:spPr>
            <a:xfrm>
              <a:off x="8717407" y="5177462"/>
              <a:ext cx="2582820" cy="581194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收集装置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2294" name="内容占位符 1"/>
          <p:cNvSpPr txBox="1">
            <a:spLocks noChangeArrowheads="1"/>
          </p:cNvSpPr>
          <p:nvPr/>
        </p:nvSpPr>
        <p:spPr bwMode="auto">
          <a:xfrm>
            <a:off x="1847528" y="845894"/>
            <a:ext cx="6008688" cy="639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制取二氧化碳该用什么装置呢？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295" name="Picture" descr="Pictur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163" y="782638"/>
            <a:ext cx="800100" cy="747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14" name="矩形 1"/>
          <p:cNvSpPr>
            <a:spLocks noChangeArrowheads="1"/>
          </p:cNvSpPr>
          <p:nvPr/>
        </p:nvSpPr>
        <p:spPr bwMode="auto">
          <a:xfrm>
            <a:off x="4311650" y="1094105"/>
            <a:ext cx="4273550" cy="829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实验室制取氧气的发生装置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263651" y="1988840"/>
          <a:ext cx="9394824" cy="4143375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05124"/>
                <a:gridCol w="4032448"/>
                <a:gridCol w="1804414"/>
                <a:gridCol w="1452838"/>
              </a:tblGrid>
              <a:tr h="52832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28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实验</a:t>
                      </a:r>
                      <a:endParaRPr lang="zh-CN" altLang="en-US" sz="28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248AFD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发生装置</a:t>
                      </a:r>
                      <a:endParaRPr lang="zh-CN" altLang="en-US" sz="28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248A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选择依据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248AFD"/>
                    </a:solidFill>
                  </a:tcPr>
                </a:tc>
                <a:tc hMerge="1">
                  <a:tcPr marL="6350" marR="6350" marT="6350" marB="0" anchor="ctr">
                    <a:solidFill>
                      <a:srgbClr val="F4A663"/>
                    </a:solidFill>
                  </a:tcPr>
                </a:tc>
              </a:tr>
              <a:tr h="508005">
                <a:tc vMerge="1">
                  <a:tcPr marL="6350" marR="6350" marT="6350" marB="0" anchor="ctr">
                    <a:solidFill>
                      <a:srgbClr val="F4A663"/>
                    </a:solidFill>
                  </a:tcPr>
                </a:tc>
                <a:tc vMerge="1">
                  <a:tcPr marL="6350" marR="6350" marT="6350" marB="0" anchor="ctr">
                    <a:solidFill>
                      <a:srgbClr val="F4A66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反应物状态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反应条件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248AFD"/>
                    </a:solidFill>
                  </a:tcPr>
                </a:tc>
              </a:tr>
              <a:tr h="82296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高锰酸钾</a:t>
                      </a:r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DFDFD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863609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氯酸钾</a:t>
                      </a:r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>
                    <a:solidFill>
                      <a:srgbClr val="DFDFDF"/>
                    </a:solidFill>
                  </a:tcPr>
                </a:tc>
                <a:tc vMerge="1">
                  <a:tcPr marL="6350" marR="6350" marT="6350" marB="0" anchor="ctr">
                    <a:solidFill>
                      <a:srgbClr val="E4E4E5"/>
                    </a:solidFill>
                  </a:tcPr>
                </a:tc>
                <a:tc vMerge="1">
                  <a:tcPr marL="6350" marR="6350" marT="6350" marB="0" anchor="ctr">
                    <a:solidFill>
                      <a:srgbClr val="E4E4E5"/>
                    </a:solidFill>
                  </a:tcPr>
                </a:tc>
                <a:tc vMerge="1">
                  <a:tcPr marL="6350" marR="6350" marT="6350" marB="0" anchor="ctr">
                    <a:solidFill>
                      <a:srgbClr val="E4E4E5"/>
                    </a:solidFill>
                  </a:tcPr>
                </a:tc>
              </a:tr>
              <a:tr h="142046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过氧化氢</a:t>
                      </a:r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7" marR="91437" anchor="ctr">
                    <a:solidFill>
                      <a:srgbClr val="DFDFD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7" marR="91437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7" marR="9143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7" marR="9143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grpSp>
        <p:nvGrpSpPr>
          <p:cNvPr id="4" name="组合 3"/>
          <p:cNvGrpSpPr/>
          <p:nvPr/>
        </p:nvGrpSpPr>
        <p:grpSpPr bwMode="auto">
          <a:xfrm>
            <a:off x="4259125" y="3168231"/>
            <a:ext cx="2660511" cy="1433512"/>
            <a:chOff x="4981248" y="3451685"/>
            <a:chExt cx="2661122" cy="1434619"/>
          </a:xfrm>
        </p:grpSpPr>
        <p:pic>
          <p:nvPicPr>
            <p:cNvPr id="13355" name="图片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0724" b="7474"/>
            <a:stretch>
              <a:fillRect/>
            </a:stretch>
          </p:blipFill>
          <p:spPr bwMode="auto">
            <a:xfrm>
              <a:off x="4981248" y="3451685"/>
              <a:ext cx="1259402" cy="1434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文本框 5"/>
            <p:cNvSpPr txBox="1"/>
            <p:nvPr/>
          </p:nvSpPr>
          <p:spPr>
            <a:xfrm>
              <a:off x="6415176" y="3770928"/>
              <a:ext cx="1227194" cy="8305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固固</a:t>
              </a:r>
              <a:endPara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加热型</a:t>
              </a:r>
              <a:endPara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 bwMode="auto">
          <a:xfrm>
            <a:off x="4491667" y="4781253"/>
            <a:ext cx="2652575" cy="1350962"/>
            <a:chOff x="5252957" y="4951905"/>
            <a:chExt cx="2653044" cy="1351012"/>
          </a:xfrm>
        </p:grpSpPr>
        <p:sp>
          <p:nvSpPr>
            <p:cNvPr id="8" name="矩形 7"/>
            <p:cNvSpPr/>
            <p:nvPr/>
          </p:nvSpPr>
          <p:spPr>
            <a:xfrm>
              <a:off x="6311506" y="5218949"/>
              <a:ext cx="1594495" cy="8310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固液</a:t>
              </a:r>
              <a:endPara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zh-CN" altLang="en-US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常温型</a:t>
              </a:r>
              <a:endPara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3354" name="图片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000" b="9457"/>
            <a:stretch>
              <a:fillRect/>
            </a:stretch>
          </p:blipFill>
          <p:spPr bwMode="auto">
            <a:xfrm>
              <a:off x="5252957" y="4951905"/>
              <a:ext cx="863615" cy="135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" name="矩形 9"/>
          <p:cNvSpPr/>
          <p:nvPr/>
        </p:nvSpPr>
        <p:spPr>
          <a:xfrm>
            <a:off x="7867359" y="3654154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固体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7793362" y="5007782"/>
            <a:ext cx="11079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固体和</a:t>
            </a:r>
            <a:endParaRPr lang="en-US" altLang="zh-CN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液体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9530497" y="5192447"/>
            <a:ext cx="80022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常温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9530498" y="3702700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加热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347" name="组合 6147"/>
          <p:cNvGrpSpPr/>
          <p:nvPr/>
        </p:nvGrpSpPr>
        <p:grpSpPr bwMode="auto">
          <a:xfrm>
            <a:off x="550863" y="333375"/>
            <a:ext cx="5410200" cy="796925"/>
            <a:chOff x="0" y="0"/>
            <a:chExt cx="8521" cy="1257"/>
          </a:xfrm>
        </p:grpSpPr>
        <p:sp>
          <p:nvSpPr>
            <p:cNvPr id="13348" name="矩形 7"/>
            <p:cNvSpPr>
              <a:spLocks noChangeArrowheads="1"/>
            </p:cNvSpPr>
            <p:nvPr/>
          </p:nvSpPr>
          <p:spPr bwMode="auto">
            <a:xfrm>
              <a:off x="882" y="0"/>
              <a:ext cx="2634" cy="1200"/>
            </a:xfrm>
            <a:custGeom>
              <a:avLst/>
              <a:gdLst>
                <a:gd name="T0" fmla="*/ 0 w 2520280"/>
                <a:gd name="T1" fmla="*/ 0 h 1872208"/>
                <a:gd name="T2" fmla="*/ 0 w 2520280"/>
                <a:gd name="T3" fmla="*/ 0 h 1872208"/>
                <a:gd name="T4" fmla="*/ 0 w 2520280"/>
                <a:gd name="T5" fmla="*/ 0 h 1872208"/>
                <a:gd name="T6" fmla="*/ 0 w 2520280"/>
                <a:gd name="T7" fmla="*/ 0 h 1872208"/>
                <a:gd name="T8" fmla="*/ 0 w 2520280"/>
                <a:gd name="T9" fmla="*/ 0 h 1872208"/>
                <a:gd name="T10" fmla="*/ 0 w 2520280"/>
                <a:gd name="T11" fmla="*/ 0 h 1872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0280" h="1872208">
                  <a:moveTo>
                    <a:pt x="0" y="1872208"/>
                  </a:moveTo>
                  <a:lnTo>
                    <a:pt x="2520280" y="1872208"/>
                  </a:lnTo>
                  <a:lnTo>
                    <a:pt x="0" y="1872208"/>
                  </a:lnTo>
                  <a:close/>
                  <a:moveTo>
                    <a:pt x="0" y="0"/>
                  </a:moveTo>
                  <a:lnTo>
                    <a:pt x="9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sq">
              <a:solidFill>
                <a:srgbClr val="DDDDDD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9" name="任意多边形 16"/>
            <p:cNvSpPr>
              <a:spLocks noChangeArrowheads="1"/>
            </p:cNvSpPr>
            <p:nvPr/>
          </p:nvSpPr>
          <p:spPr bwMode="auto">
            <a:xfrm>
              <a:off x="0" y="454"/>
              <a:ext cx="826" cy="760"/>
            </a:xfrm>
            <a:custGeom>
              <a:avLst/>
              <a:gdLst>
                <a:gd name="T0" fmla="*/ 0 w 696310"/>
                <a:gd name="T1" fmla="*/ 0 h 696310"/>
                <a:gd name="T2" fmla="*/ 0 w 696310"/>
                <a:gd name="T3" fmla="*/ 0 h 696310"/>
                <a:gd name="T4" fmla="*/ 0 w 696310"/>
                <a:gd name="T5" fmla="*/ 0 h 696310"/>
                <a:gd name="T6" fmla="*/ 0 w 696310"/>
                <a:gd name="T7" fmla="*/ 0 h 696310"/>
                <a:gd name="T8" fmla="*/ 0 w 696310"/>
                <a:gd name="T9" fmla="*/ 0 h 696310"/>
                <a:gd name="T10" fmla="*/ 0 w 696310"/>
                <a:gd name="T11" fmla="*/ 0 h 696310"/>
                <a:gd name="T12" fmla="*/ 0 w 696310"/>
                <a:gd name="T13" fmla="*/ 0 h 696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310" h="696310">
                  <a:moveTo>
                    <a:pt x="0" y="0"/>
                  </a:moveTo>
                  <a:lnTo>
                    <a:pt x="459827" y="0"/>
                  </a:lnTo>
                  <a:lnTo>
                    <a:pt x="459827" y="236483"/>
                  </a:lnTo>
                  <a:lnTo>
                    <a:pt x="696310" y="236483"/>
                  </a:lnTo>
                  <a:lnTo>
                    <a:pt x="696310" y="696310"/>
                  </a:lnTo>
                  <a:lnTo>
                    <a:pt x="0" y="696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7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0" name="矩形 17"/>
            <p:cNvSpPr>
              <a:spLocks noChangeArrowheads="1"/>
            </p:cNvSpPr>
            <p:nvPr/>
          </p:nvSpPr>
          <p:spPr bwMode="auto">
            <a:xfrm>
              <a:off x="570" y="374"/>
              <a:ext cx="258" cy="265"/>
            </a:xfrm>
            <a:prstGeom prst="rect">
              <a:avLst/>
            </a:prstGeom>
            <a:solidFill>
              <a:srgbClr val="217EEB">
                <a:alpha val="5098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215900" rIns="179705" bIns="0" anchor="ctr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zh-CN" altLang="en-US" sz="400">
                <a:solidFill>
                  <a:srgbClr val="FFFFFF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3351" name="文本框 6151"/>
            <p:cNvSpPr txBox="1">
              <a:spLocks noChangeArrowheads="1"/>
            </p:cNvSpPr>
            <p:nvPr/>
          </p:nvSpPr>
          <p:spPr bwMode="auto">
            <a:xfrm>
              <a:off x="878" y="432"/>
              <a:ext cx="7643" cy="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kumimoji="1" lang="zh-CN" altLang="en-US" b="1" dirty="0">
                  <a:solidFill>
                    <a:srgbClr val="258B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探究制取二氧化碳的发生装置</a:t>
              </a:r>
              <a:endParaRPr kumimoji="1" lang="zh-CN" altLang="en-US" b="1" dirty="0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sp>
          <p:nvSpPr>
            <p:cNvPr id="13352" name="文本框 6152"/>
            <p:cNvSpPr txBox="1">
              <a:spLocks noChangeArrowheads="1"/>
            </p:cNvSpPr>
            <p:nvPr/>
          </p:nvSpPr>
          <p:spPr bwMode="auto">
            <a:xfrm>
              <a:off x="0" y="422"/>
              <a:ext cx="873" cy="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二</a:t>
              </a:r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custDataLst>
              <p:tags r:id="rId1"/>
            </p:custDataLst>
          </p:nvPr>
        </p:nvGraphicFramePr>
        <p:xfrm>
          <a:off x="982663" y="1557338"/>
          <a:ext cx="10094912" cy="4056062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868339"/>
                <a:gridCol w="1729127"/>
                <a:gridCol w="2113101"/>
                <a:gridCol w="2329155"/>
                <a:gridCol w="3055190"/>
              </a:tblGrid>
              <a:tr h="2286253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装</a:t>
                      </a:r>
                      <a:endParaRPr lang="en-US" altLang="zh-CN" sz="28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28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置</a:t>
                      </a:r>
                      <a:endParaRPr lang="zh-CN" altLang="en-US" sz="28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49" marR="6349" marT="6351" marB="0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49" marR="6349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49" marR="6349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49" marR="6349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49" marR="6349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769809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优点</a:t>
                      </a:r>
                      <a:endParaRPr lang="zh-CN" altLang="en-US" sz="28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2" marR="91432" marT="45725" marB="45725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0" i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装置简单</a:t>
                      </a:r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2" marR="91432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2" marR="91432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2" marR="91432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2" marR="91432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pic>
        <p:nvPicPr>
          <p:cNvPr id="14358" name="图片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6188" y="2051050"/>
            <a:ext cx="492125" cy="157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59" name="图片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36088" y="2051050"/>
            <a:ext cx="774700" cy="157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60" name="图片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9563" y="2170113"/>
            <a:ext cx="1241425" cy="145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61" name="图片 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1957388"/>
            <a:ext cx="960438" cy="166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矩形 6"/>
          <p:cNvSpPr/>
          <p:nvPr/>
        </p:nvSpPr>
        <p:spPr>
          <a:xfrm>
            <a:off x="3837922" y="4275138"/>
            <a:ext cx="1624012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zh-CN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便于随时添加药品</a:t>
            </a:r>
            <a:endParaRPr lang="zh-CN" altLang="en-US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6145213" y="4287558"/>
            <a:ext cx="1624012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zh-CN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可以控制反应速率</a:t>
            </a:r>
            <a:endParaRPr lang="zh-CN" altLang="en-US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8452504" y="4301005"/>
            <a:ext cx="2384548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zh-CN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可以控制反应的发生和停止</a:t>
            </a:r>
            <a:endParaRPr lang="zh-CN" altLang="en-US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314" name="矩形 1"/>
          <p:cNvSpPr>
            <a:spLocks noChangeArrowheads="1"/>
          </p:cNvSpPr>
          <p:nvPr/>
        </p:nvSpPr>
        <p:spPr bwMode="auto">
          <a:xfrm>
            <a:off x="4311650" y="667385"/>
            <a:ext cx="4273550" cy="829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实验室制取氧气的发生装置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363" name="矩形 2"/>
          <p:cNvSpPr>
            <a:spLocks noChangeArrowheads="1"/>
          </p:cNvSpPr>
          <p:nvPr/>
        </p:nvSpPr>
        <p:spPr bwMode="auto">
          <a:xfrm>
            <a:off x="1633538" y="858838"/>
            <a:ext cx="9791054" cy="823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用下图装置制取</a:t>
            </a:r>
            <a:r>
              <a:rPr kumimoji="1"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kumimoji="1"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，如何操作才能控制反应的发生和停止？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虚尾箭头 17"/>
          <p:cNvSpPr/>
          <p:nvPr/>
        </p:nvSpPr>
        <p:spPr>
          <a:xfrm>
            <a:off x="3954859" y="3517404"/>
            <a:ext cx="977900" cy="292100"/>
          </a:xfrm>
          <a:prstGeom prst="stripedRightArrow">
            <a:avLst/>
          </a:prstGeom>
          <a:solidFill>
            <a:srgbClr val="248A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kumimoji="1" lang="zh-CN" altLang="en-US" dirty="0"/>
          </a:p>
        </p:txBody>
      </p:sp>
      <p:pic>
        <p:nvPicPr>
          <p:cNvPr id="5" name="图片 4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5609" y="2564904"/>
            <a:ext cx="1839913" cy="294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图片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0922" y="2699842"/>
            <a:ext cx="898525" cy="267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图片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3872" y="2564904"/>
            <a:ext cx="1824037" cy="294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8" name="Picture" descr="Pictur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856" y="1052736"/>
            <a:ext cx="798513" cy="74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0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1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386" name="矩形 1"/>
          <p:cNvSpPr>
            <a:spLocks noChangeArrowheads="1"/>
          </p:cNvSpPr>
          <p:nvPr/>
        </p:nvSpPr>
        <p:spPr bwMode="auto">
          <a:xfrm>
            <a:off x="3965575" y="1126793"/>
            <a:ext cx="4260850" cy="719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sz="2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气体收集的一般方法和装置</a:t>
            </a:r>
            <a:endParaRPr lang="zh-CN" altLang="en-US" sz="2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075312" y="2034217"/>
          <a:ext cx="9318845" cy="4145793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388819"/>
                <a:gridCol w="2314149"/>
                <a:gridCol w="2298750"/>
                <a:gridCol w="2317127"/>
              </a:tblGrid>
              <a:tr h="1625869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气体收集装置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1" marB="0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1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097412">
                <a:tc>
                  <a:txBody>
                    <a:bodyPr/>
                    <a:lstStyle/>
                    <a:p>
                      <a:pPr algn="ctr"/>
                      <a:endParaRPr lang="en-US" altLang="zh-CN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气体收集的方法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lang="en-US" altLang="zh-CN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33119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400" b="0" i="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选择依据</a:t>
                      </a:r>
                      <a:endParaRPr lang="zh-CN" altLang="en-US" sz="2400" b="0" i="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rgbClr val="248A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400" b="0" i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4" marR="91434" marT="45725" marB="45725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pic>
        <p:nvPicPr>
          <p:cNvPr id="16409" name="图片 3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8605" y="2299120"/>
            <a:ext cx="77470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410" name="图片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7071" y="2400930"/>
            <a:ext cx="1412875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411" name="图片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056" y="2327529"/>
            <a:ext cx="77470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矩形 6"/>
          <p:cNvSpPr/>
          <p:nvPr/>
        </p:nvSpPr>
        <p:spPr>
          <a:xfrm>
            <a:off x="4134643" y="4030338"/>
            <a:ext cx="11079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排水法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5933700" y="4002585"/>
            <a:ext cx="203132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向上排空气法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8301970" y="4020429"/>
            <a:ext cx="203132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向下排空气法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3703409" y="5117682"/>
            <a:ext cx="203132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不溶于水，且不与水反应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5986378" y="5302347"/>
            <a:ext cx="203132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密度比空气小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296840" y="5302346"/>
            <a:ext cx="203132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密度比空气大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418" name="组合 6147"/>
          <p:cNvGrpSpPr/>
          <p:nvPr/>
        </p:nvGrpSpPr>
        <p:grpSpPr bwMode="auto">
          <a:xfrm>
            <a:off x="550863" y="333375"/>
            <a:ext cx="5410200" cy="796925"/>
            <a:chOff x="0" y="0"/>
            <a:chExt cx="8521" cy="1257"/>
          </a:xfrm>
        </p:grpSpPr>
        <p:sp>
          <p:nvSpPr>
            <p:cNvPr id="16422" name="矩形 7"/>
            <p:cNvSpPr>
              <a:spLocks noChangeArrowheads="1"/>
            </p:cNvSpPr>
            <p:nvPr/>
          </p:nvSpPr>
          <p:spPr bwMode="auto">
            <a:xfrm>
              <a:off x="882" y="0"/>
              <a:ext cx="2634" cy="1200"/>
            </a:xfrm>
            <a:custGeom>
              <a:avLst/>
              <a:gdLst>
                <a:gd name="T0" fmla="*/ 0 w 2520280"/>
                <a:gd name="T1" fmla="*/ 0 h 1872208"/>
                <a:gd name="T2" fmla="*/ 0 w 2520280"/>
                <a:gd name="T3" fmla="*/ 0 h 1872208"/>
                <a:gd name="T4" fmla="*/ 0 w 2520280"/>
                <a:gd name="T5" fmla="*/ 0 h 1872208"/>
                <a:gd name="T6" fmla="*/ 0 w 2520280"/>
                <a:gd name="T7" fmla="*/ 0 h 1872208"/>
                <a:gd name="T8" fmla="*/ 0 w 2520280"/>
                <a:gd name="T9" fmla="*/ 0 h 1872208"/>
                <a:gd name="T10" fmla="*/ 0 w 2520280"/>
                <a:gd name="T11" fmla="*/ 0 h 1872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0280" h="1872208">
                  <a:moveTo>
                    <a:pt x="0" y="1872208"/>
                  </a:moveTo>
                  <a:lnTo>
                    <a:pt x="2520280" y="1872208"/>
                  </a:lnTo>
                  <a:lnTo>
                    <a:pt x="0" y="1872208"/>
                  </a:lnTo>
                  <a:close/>
                  <a:moveTo>
                    <a:pt x="0" y="0"/>
                  </a:moveTo>
                  <a:lnTo>
                    <a:pt x="9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sq">
              <a:solidFill>
                <a:srgbClr val="DDDDDD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3" name="任意多边形 16"/>
            <p:cNvSpPr>
              <a:spLocks noChangeArrowheads="1"/>
            </p:cNvSpPr>
            <p:nvPr/>
          </p:nvSpPr>
          <p:spPr bwMode="auto">
            <a:xfrm>
              <a:off x="0" y="454"/>
              <a:ext cx="826" cy="760"/>
            </a:xfrm>
            <a:custGeom>
              <a:avLst/>
              <a:gdLst>
                <a:gd name="T0" fmla="*/ 0 w 696310"/>
                <a:gd name="T1" fmla="*/ 0 h 696310"/>
                <a:gd name="T2" fmla="*/ 0 w 696310"/>
                <a:gd name="T3" fmla="*/ 0 h 696310"/>
                <a:gd name="T4" fmla="*/ 0 w 696310"/>
                <a:gd name="T5" fmla="*/ 0 h 696310"/>
                <a:gd name="T6" fmla="*/ 0 w 696310"/>
                <a:gd name="T7" fmla="*/ 0 h 696310"/>
                <a:gd name="T8" fmla="*/ 0 w 696310"/>
                <a:gd name="T9" fmla="*/ 0 h 696310"/>
                <a:gd name="T10" fmla="*/ 0 w 696310"/>
                <a:gd name="T11" fmla="*/ 0 h 696310"/>
                <a:gd name="T12" fmla="*/ 0 w 696310"/>
                <a:gd name="T13" fmla="*/ 0 h 696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310" h="696310">
                  <a:moveTo>
                    <a:pt x="0" y="0"/>
                  </a:moveTo>
                  <a:lnTo>
                    <a:pt x="459827" y="0"/>
                  </a:lnTo>
                  <a:lnTo>
                    <a:pt x="459827" y="236483"/>
                  </a:lnTo>
                  <a:lnTo>
                    <a:pt x="696310" y="236483"/>
                  </a:lnTo>
                  <a:lnTo>
                    <a:pt x="696310" y="696310"/>
                  </a:lnTo>
                  <a:lnTo>
                    <a:pt x="0" y="696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7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4" name="矩形 17"/>
            <p:cNvSpPr>
              <a:spLocks noChangeArrowheads="1"/>
            </p:cNvSpPr>
            <p:nvPr/>
          </p:nvSpPr>
          <p:spPr bwMode="auto">
            <a:xfrm>
              <a:off x="570" y="374"/>
              <a:ext cx="258" cy="265"/>
            </a:xfrm>
            <a:prstGeom prst="rect">
              <a:avLst/>
            </a:prstGeom>
            <a:solidFill>
              <a:srgbClr val="217EEB">
                <a:alpha val="5098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215900" rIns="179705" bIns="0" anchor="ctr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zh-CN" altLang="en-US" sz="400">
                <a:solidFill>
                  <a:srgbClr val="FFFFFF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6425" name="文本框 6151"/>
            <p:cNvSpPr txBox="1">
              <a:spLocks noChangeArrowheads="1"/>
            </p:cNvSpPr>
            <p:nvPr/>
          </p:nvSpPr>
          <p:spPr bwMode="auto">
            <a:xfrm>
              <a:off x="878" y="432"/>
              <a:ext cx="7643" cy="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kumimoji="1" lang="zh-CN" altLang="en-US" b="1">
                  <a:solidFill>
                    <a:srgbClr val="258B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探究制取二氧化碳的收集装置</a:t>
              </a:r>
              <a:endParaRPr kumimoji="1"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sp>
          <p:nvSpPr>
            <p:cNvPr id="16426" name="文本框 6152"/>
            <p:cNvSpPr txBox="1">
              <a:spLocks noChangeArrowheads="1"/>
            </p:cNvSpPr>
            <p:nvPr/>
          </p:nvSpPr>
          <p:spPr bwMode="auto">
            <a:xfrm>
              <a:off x="0" y="422"/>
              <a:ext cx="873" cy="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三</a:t>
              </a:r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5395" name="组合 4"/>
          <p:cNvGrpSpPr/>
          <p:nvPr/>
        </p:nvGrpSpPr>
        <p:grpSpPr bwMode="auto">
          <a:xfrm>
            <a:off x="8328025" y="1035050"/>
            <a:ext cx="2752725" cy="1287463"/>
            <a:chOff x="8328249" y="1035843"/>
            <a:chExt cx="2752884" cy="1286670"/>
          </a:xfrm>
        </p:grpSpPr>
        <p:sp>
          <p:nvSpPr>
            <p:cNvPr id="4" name="对话气泡: 圆角矩形 3"/>
            <p:cNvSpPr/>
            <p:nvPr/>
          </p:nvSpPr>
          <p:spPr>
            <a:xfrm>
              <a:off x="8328249" y="1035843"/>
              <a:ext cx="2752884" cy="1286670"/>
            </a:xfrm>
            <a:prstGeom prst="wedgeRoundRectCallout">
              <a:avLst>
                <a:gd name="adj1" fmla="val -70912"/>
                <a:gd name="adj2" fmla="val 106511"/>
                <a:gd name="adj3" fmla="val 16667"/>
              </a:avLst>
            </a:prstGeom>
            <a:solidFill>
              <a:srgbClr val="248AFD"/>
            </a:solidFill>
            <a:ln>
              <a:solidFill>
                <a:srgbClr val="248A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421" name="矩形 1"/>
            <p:cNvSpPr>
              <a:spLocks noChangeArrowheads="1"/>
            </p:cNvSpPr>
            <p:nvPr/>
          </p:nvSpPr>
          <p:spPr bwMode="auto">
            <a:xfrm>
              <a:off x="8586682" y="1079382"/>
              <a:ext cx="2494451" cy="11995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 sz="24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实验室制取二氧化碳的收集方法：向上排空气法</a:t>
              </a:r>
              <a:endParaRPr lang="zh-CN" altLang="en-US" sz="2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411" name="内容占位符 1"/>
          <p:cNvSpPr txBox="1">
            <a:spLocks noChangeArrowheads="1"/>
          </p:cNvSpPr>
          <p:nvPr/>
        </p:nvSpPr>
        <p:spPr bwMode="auto">
          <a:xfrm>
            <a:off x="3581789" y="1019784"/>
            <a:ext cx="5544715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总结：实验室制取二氧化碳的装置</a:t>
            </a:r>
            <a:endParaRPr lang="zh-CN" altLang="en-US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412" name="组合 2"/>
          <p:cNvGrpSpPr/>
          <p:nvPr/>
        </p:nvGrpSpPr>
        <p:grpSpPr bwMode="auto">
          <a:xfrm>
            <a:off x="6951663" y="2565400"/>
            <a:ext cx="2930525" cy="3100841"/>
            <a:chOff x="6772239" y="2366789"/>
            <a:chExt cx="2929840" cy="3100276"/>
          </a:xfrm>
        </p:grpSpPr>
        <p:sp>
          <p:nvSpPr>
            <p:cNvPr id="17416" name="文本框 3"/>
            <p:cNvSpPr txBox="1">
              <a:spLocks noChangeArrowheads="1"/>
            </p:cNvSpPr>
            <p:nvPr/>
          </p:nvSpPr>
          <p:spPr bwMode="auto">
            <a:xfrm>
              <a:off x="7062683" y="4886114"/>
              <a:ext cx="2348951" cy="5809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kumimoji="1" lang="zh-CN" altLang="en-US" sz="24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图</a:t>
              </a:r>
              <a:r>
                <a:rPr kumimoji="1" lang="en-US" altLang="zh-CN" sz="24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2</a:t>
              </a:r>
              <a:endPara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pic>
          <p:nvPicPr>
            <p:cNvPr id="17417" name="图片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2239" y="2366789"/>
              <a:ext cx="2929840" cy="24171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413" name="组合 5"/>
          <p:cNvGrpSpPr/>
          <p:nvPr/>
        </p:nvGrpSpPr>
        <p:grpSpPr bwMode="auto">
          <a:xfrm>
            <a:off x="2135560" y="2565400"/>
            <a:ext cx="2466603" cy="3100840"/>
            <a:chOff x="1956186" y="2366789"/>
            <a:chExt cx="2467157" cy="3100214"/>
          </a:xfrm>
        </p:grpSpPr>
        <p:sp>
          <p:nvSpPr>
            <p:cNvPr id="17414" name="文本框 6"/>
            <p:cNvSpPr txBox="1">
              <a:spLocks noChangeArrowheads="1"/>
            </p:cNvSpPr>
            <p:nvPr/>
          </p:nvSpPr>
          <p:spPr bwMode="auto">
            <a:xfrm>
              <a:off x="1956186" y="4886063"/>
              <a:ext cx="2348440" cy="5809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kumimoji="1" lang="zh-CN" altLang="en-US" sz="24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图</a:t>
              </a:r>
              <a:r>
                <a:rPr kumimoji="1" lang="en-US" altLang="zh-CN" sz="24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1</a:t>
              </a:r>
              <a:endPara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pic>
          <p:nvPicPr>
            <p:cNvPr id="17415" name="图片 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7947" y="2366789"/>
              <a:ext cx="2035396" cy="22862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7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7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459" name="矩形 2"/>
          <p:cNvSpPr>
            <a:spLocks noChangeArrowheads="1"/>
          </p:cNvSpPr>
          <p:nvPr/>
        </p:nvSpPr>
        <p:spPr bwMode="auto">
          <a:xfrm>
            <a:off x="1631504" y="583189"/>
            <a:ext cx="7685088" cy="8241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选择下列仪器，组装制取二氧化碳的实验装置。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218512" y="1700808"/>
            <a:ext cx="9754976" cy="4419328"/>
            <a:chOff x="1218512" y="1700808"/>
            <a:chExt cx="9754976" cy="4419328"/>
          </a:xfrm>
        </p:grpSpPr>
        <p:sp>
          <p:nvSpPr>
            <p:cNvPr id="19458" name="矩形 27"/>
            <p:cNvSpPr>
              <a:spLocks noChangeArrowheads="1"/>
            </p:cNvSpPr>
            <p:nvPr/>
          </p:nvSpPr>
          <p:spPr bwMode="auto">
            <a:xfrm>
              <a:off x="1218512" y="1700808"/>
              <a:ext cx="9754976" cy="4419328"/>
            </a:xfrm>
            <a:prstGeom prst="roundRect">
              <a:avLst>
                <a:gd name="adj" fmla="val 4562"/>
              </a:avLst>
            </a:pr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endParaRPr lang="zh-CN" altLang="en-US" sz="2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9460" name="图片 3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34400" y="2062866"/>
              <a:ext cx="7685088" cy="3729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9461" name="Picture" descr="Pictur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400" y="820738"/>
            <a:ext cx="798513" cy="747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7" name="组合 126"/>
          <p:cNvGrpSpPr/>
          <p:nvPr/>
        </p:nvGrpSpPr>
        <p:grpSpPr>
          <a:xfrm rot="5400000">
            <a:off x="7284151" y="2710246"/>
            <a:ext cx="199390" cy="34159"/>
            <a:chOff x="9543" y="113"/>
            <a:chExt cx="1758" cy="39"/>
          </a:xfrm>
        </p:grpSpPr>
        <p:cxnSp>
          <p:nvCxnSpPr>
            <p:cNvPr id="3" name="直接连接符 2"/>
            <p:cNvCxnSpPr/>
            <p:nvPr/>
          </p:nvCxnSpPr>
          <p:spPr>
            <a:xfrm>
              <a:off x="9543" y="113"/>
              <a:ext cx="1758" cy="0"/>
            </a:xfrm>
            <a:prstGeom prst="line">
              <a:avLst/>
            </a:prstGeom>
            <a:ln w="22225" cmpd="sng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>
              <a:off x="9543" y="152"/>
              <a:ext cx="1758" cy="0"/>
            </a:xfrm>
            <a:prstGeom prst="line">
              <a:avLst/>
            </a:prstGeom>
            <a:ln w="22225" cmpd="sng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8" name="文本框 127"/>
          <p:cNvSpPr txBox="1"/>
          <p:nvPr/>
        </p:nvSpPr>
        <p:spPr>
          <a:xfrm>
            <a:off x="7223125" y="2951480"/>
            <a:ext cx="6400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r>
              <a:rPr lang="zh-CN" altLang="en-US">
                <a:latin typeface="微软雅黑" panose="020B0503020204020204" pitchFamily="34" charset="-122"/>
                <a:ea typeface="微软雅黑" panose="020B0503020204020204" pitchFamily="34" charset="-122"/>
              </a:rPr>
              <a:t>双孔</a:t>
            </a:r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482" name="矩形 27"/>
          <p:cNvSpPr>
            <a:spLocks noChangeArrowheads="1"/>
          </p:cNvSpPr>
          <p:nvPr/>
        </p:nvSpPr>
        <p:spPr bwMode="auto">
          <a:xfrm>
            <a:off x="903979" y="2094108"/>
            <a:ext cx="10384042" cy="3639814"/>
          </a:xfrm>
          <a:prstGeom prst="roundRect">
            <a:avLst>
              <a:gd name="adj" fmla="val 8539"/>
            </a:avLst>
          </a:prstGeom>
          <a:solidFill>
            <a:srgbClr val="E5E5E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50000"/>
              </a:lnSpc>
              <a:spcBef>
                <a:spcPct val="0"/>
              </a:spcBef>
              <a:buFontTx/>
              <a:buNone/>
            </a:pPr>
            <a:endParaRPr lang="zh-CN" altLang="en-US" sz="24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83" name="矩形 2"/>
          <p:cNvSpPr>
            <a:spLocks noChangeArrowheads="1"/>
          </p:cNvSpPr>
          <p:nvPr/>
        </p:nvSpPr>
        <p:spPr bwMode="auto">
          <a:xfrm>
            <a:off x="1496060" y="581660"/>
            <a:ext cx="8216265" cy="953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展示你组装的发生装置，并说出它具有的优点。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 bwMode="auto">
          <a:xfrm>
            <a:off x="4190207" y="3140969"/>
            <a:ext cx="1376362" cy="2319369"/>
            <a:chOff x="2914786" y="3210560"/>
            <a:chExt cx="1376097" cy="2319865"/>
          </a:xfrm>
        </p:grpSpPr>
        <p:pic>
          <p:nvPicPr>
            <p:cNvPr id="20495" name="图片 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14786" y="3210560"/>
              <a:ext cx="1376097" cy="17386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文本框 5"/>
            <p:cNvSpPr txBox="1"/>
            <p:nvPr/>
          </p:nvSpPr>
          <p:spPr>
            <a:xfrm>
              <a:off x="3038587" y="4949244"/>
              <a:ext cx="971363" cy="581181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en-US" altLang="zh-CN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" name="组合 6"/>
          <p:cNvGrpSpPr/>
          <p:nvPr/>
        </p:nvGrpSpPr>
        <p:grpSpPr bwMode="auto">
          <a:xfrm>
            <a:off x="6736556" y="2794893"/>
            <a:ext cx="973137" cy="2657131"/>
            <a:chOff x="6440986" y="2872260"/>
            <a:chExt cx="972004" cy="2656275"/>
          </a:xfrm>
        </p:grpSpPr>
        <p:sp>
          <p:nvSpPr>
            <p:cNvPr id="8" name="文本框 7"/>
            <p:cNvSpPr txBox="1"/>
            <p:nvPr/>
          </p:nvSpPr>
          <p:spPr>
            <a:xfrm>
              <a:off x="6440986" y="4947665"/>
              <a:ext cx="972004" cy="580870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en-US" altLang="zh-CN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0494" name="图片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4950" y="2872260"/>
              <a:ext cx="780471" cy="20837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" name="组合 9"/>
          <p:cNvGrpSpPr/>
          <p:nvPr/>
        </p:nvGrpSpPr>
        <p:grpSpPr bwMode="auto">
          <a:xfrm>
            <a:off x="9128919" y="2590105"/>
            <a:ext cx="1135063" cy="2873406"/>
            <a:chOff x="8833482" y="2667699"/>
            <a:chExt cx="1134434" cy="2872835"/>
          </a:xfrm>
        </p:grpSpPr>
        <p:sp>
          <p:nvSpPr>
            <p:cNvPr id="11" name="文本框 10"/>
            <p:cNvSpPr txBox="1"/>
            <p:nvPr/>
          </p:nvSpPr>
          <p:spPr>
            <a:xfrm>
              <a:off x="8833482" y="4959593"/>
              <a:ext cx="972599" cy="580941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en-US" altLang="zh-CN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0492" name="图片 1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33482" y="2667699"/>
              <a:ext cx="1134434" cy="23378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组合 12"/>
          <p:cNvGrpSpPr/>
          <p:nvPr/>
        </p:nvGrpSpPr>
        <p:grpSpPr bwMode="auto">
          <a:xfrm>
            <a:off x="1904207" y="2702818"/>
            <a:ext cx="989012" cy="2749582"/>
            <a:chOff x="1607788" y="2780487"/>
            <a:chExt cx="989783" cy="2748055"/>
          </a:xfrm>
        </p:grpSpPr>
        <p:sp>
          <p:nvSpPr>
            <p:cNvPr id="14" name="文本框 13"/>
            <p:cNvSpPr txBox="1"/>
            <p:nvPr/>
          </p:nvSpPr>
          <p:spPr>
            <a:xfrm>
              <a:off x="1607788" y="4947808"/>
              <a:ext cx="972307" cy="580734"/>
            </a:xfrm>
            <a:prstGeom prst="rect">
              <a:avLst/>
            </a:prstGeom>
            <a:noFill/>
            <a:effectLst/>
          </p:spPr>
          <p:txBody>
            <a:bodyPr>
              <a:spAutoFit/>
            </a:bodyPr>
            <a:lstStyle>
              <a:defPPr>
                <a:defRPr lang="zh-CN"/>
              </a:defPPr>
              <a:lvl1pPr>
                <a:lnSpc>
                  <a:spcPct val="150000"/>
                </a:lnSpc>
                <a:defRPr kumimoji="1" sz="20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ctr">
                <a:defRPr/>
              </a:pPr>
              <a:r>
                <a:rPr lang="en-US" altLang="zh-CN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</a:t>
              </a:r>
              <a:endPara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20490" name="图片 1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467" y="2780487"/>
              <a:ext cx="692104" cy="21669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0488" name="Picture" descr="Pictur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644" y="750221"/>
            <a:ext cx="798512" cy="74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230560" y="1222388"/>
            <a:ext cx="4174628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回忆如何</a:t>
            </a:r>
            <a:r>
              <a:rPr lang="zh-CN" altLang="en-US" sz="2400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检验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生成的气体是氧气？</a:t>
            </a:r>
            <a:endParaRPr kumimoji="1" lang="zh-CN" altLang="en-US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6361112" y="1203325"/>
            <a:ext cx="5279503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2.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回忆用集气瓶收集氧气时，如何证明集气瓶中已经</a:t>
            </a:r>
            <a:r>
              <a:rPr lang="zh-CN" altLang="en-US" sz="2400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充满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了氧气？</a:t>
            </a:r>
            <a:endParaRPr kumimoji="1" lang="zh-CN" altLang="en-US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049337" y="5068181"/>
            <a:ext cx="4537075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将带火星的小木条伸入集气瓶中，若木条复燃，则为</a:t>
            </a:r>
            <a:r>
              <a:rPr kumimoji="1" lang="en-US" altLang="zh-CN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O</a:t>
            </a:r>
            <a:r>
              <a:rPr kumimoji="1" lang="en-US" altLang="zh-CN" sz="2400" baseline="-250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。</a:t>
            </a:r>
            <a:endParaRPr kumimoji="1" lang="zh-CN" altLang="en-US" sz="2400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486525" y="5087148"/>
            <a:ext cx="4537075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将带火星的木条放在集气瓶口，若木条复燃，则满。</a:t>
            </a:r>
            <a:endParaRPr kumimoji="1" lang="zh-CN" altLang="en-US" sz="2400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 bwMode="auto">
          <a:xfrm>
            <a:off x="2408556" y="2352515"/>
            <a:ext cx="1704340" cy="2641523"/>
            <a:chOff x="2156745" y="1766644"/>
            <a:chExt cx="1704881" cy="2641446"/>
          </a:xfrm>
        </p:grpSpPr>
        <p:pic>
          <p:nvPicPr>
            <p:cNvPr id="21517" name="图片 7" descr="C:\Users\Administrator\Desktop\QQ截图20201123202536.pngQQ截图20201123202536"/>
            <p:cNvPicPr>
              <a:picLocks noChangeAspect="1" noChangeArrowheads="1"/>
            </p:cNvPicPr>
            <p:nvPr/>
          </p:nvPicPr>
          <p:blipFill>
            <a:blip r:embed="rId1">
              <a:clrChange>
                <a:clrFrom>
                  <a:srgbClr val="FFFFFF">
                    <a:alpha val="100000"/>
                  </a:srgbClr>
                </a:clrFrom>
                <a:clrTo>
                  <a:srgbClr val="FFFFFF">
                    <a:alpha val="100000"/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2156745" y="1766644"/>
              <a:ext cx="1704881" cy="2158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文本框 8"/>
            <p:cNvSpPr txBox="1"/>
            <p:nvPr/>
          </p:nvSpPr>
          <p:spPr>
            <a:xfrm>
              <a:off x="2666016" y="4038769"/>
              <a:ext cx="646536" cy="36932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zh-CN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</a:t>
              </a:r>
              <a:endParaRPr kumimoji="1" lang="zh-CN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 bwMode="auto">
          <a:xfrm>
            <a:off x="7813042" y="2356485"/>
            <a:ext cx="1753870" cy="2637553"/>
            <a:chOff x="7479049" y="2355585"/>
            <a:chExt cx="1753917" cy="2638522"/>
          </a:xfrm>
        </p:grpSpPr>
        <p:pic>
          <p:nvPicPr>
            <p:cNvPr id="21515" name="图片 10" descr="C:\Users\Administrator\Desktop\QQ截图20201123202716.pngQQ截图20201123202716"/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>
                    <a:alpha val="100000"/>
                  </a:srgbClr>
                </a:clrFrom>
                <a:clrTo>
                  <a:srgbClr val="FFFFFF">
                    <a:alpha val="100000"/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7479049" y="2355585"/>
              <a:ext cx="1753917" cy="22976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" name="文本框 11"/>
            <p:cNvSpPr txBox="1"/>
            <p:nvPr/>
          </p:nvSpPr>
          <p:spPr>
            <a:xfrm>
              <a:off x="8098032" y="4624639"/>
              <a:ext cx="646348" cy="369468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zh-CN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验满</a:t>
              </a:r>
              <a:endParaRPr kumimoji="1" lang="zh-CN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513" name="内容占位符 1"/>
          <p:cNvSpPr txBox="1">
            <a:spLocks noChangeArrowheads="1"/>
          </p:cNvSpPr>
          <p:nvPr/>
        </p:nvSpPr>
        <p:spPr bwMode="auto">
          <a:xfrm>
            <a:off x="1487488" y="620713"/>
            <a:ext cx="207587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>
              <a:buFont typeface="Arial" panose="020B0604020202020204" pitchFamily="34" charset="0"/>
              <a:buNone/>
            </a:pPr>
            <a:r>
              <a:rPr lang="zh-CN" altLang="en-US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思考与交流</a:t>
            </a:r>
            <a:endParaRPr lang="zh-CN" altLang="en-US" b="1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1514" name="Picture" descr="Pictur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425" y="446088"/>
            <a:ext cx="798513" cy="747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 b="1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230560" y="1222388"/>
            <a:ext cx="4174628" cy="1134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如何检验生成的气体是</a:t>
            </a:r>
            <a:r>
              <a:rPr kumimoji="1" lang="zh-CN" altLang="en-US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二氧化碳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？</a:t>
            </a:r>
            <a:endParaRPr kumimoji="1" lang="zh-CN" altLang="en-US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6361112" y="1203325"/>
            <a:ext cx="5279503" cy="1134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2. 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用集气瓶收集二氧化碳时，如何证明集气瓶中已经充</a:t>
            </a:r>
            <a:r>
              <a:rPr kumimoji="1" lang="zh-CN" altLang="en-US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满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了</a:t>
            </a:r>
            <a:r>
              <a:rPr kumimoji="1" lang="zh-CN" altLang="en-US" sz="24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二氧化碳</a:t>
            </a:r>
            <a:r>
              <a:rPr kumimoji="1" lang="zh-CN" altLang="en-US" sz="24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？</a:t>
            </a:r>
            <a:endParaRPr kumimoji="1" lang="zh-CN" altLang="en-US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049337" y="5068181"/>
            <a:ext cx="4537075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将气体通入澄清石灰水中，若澄清石灰水变浑浊，则为</a:t>
            </a:r>
            <a:r>
              <a:rPr kumimoji="1" lang="en-US" altLang="zh-CN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kumimoji="1" lang="en-US" altLang="zh-CN" sz="2400" b="1" baseline="-25000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kumimoji="1" lang="zh-CN" altLang="en-US" sz="2400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。</a:t>
            </a:r>
            <a:endParaRPr kumimoji="1" lang="zh-CN" altLang="en-US" sz="2400" b="1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486525" y="5087148"/>
            <a:ext cx="4537075" cy="1198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zh-CN" altLang="en-US" sz="2400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将燃着的木条放在瓶口，若木条熄灭，则满。</a:t>
            </a:r>
            <a:endParaRPr kumimoji="1" lang="zh-CN" altLang="en-US" sz="2400" b="1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 bwMode="auto">
          <a:xfrm>
            <a:off x="2523330" y="1290640"/>
            <a:ext cx="1589088" cy="3644343"/>
            <a:chOff x="2272191" y="763853"/>
            <a:chExt cx="1589592" cy="3644237"/>
          </a:xfrm>
        </p:grpSpPr>
        <p:pic>
          <p:nvPicPr>
            <p:cNvPr id="21517" name="图片 7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6225"/>
            <a:stretch>
              <a:fillRect/>
            </a:stretch>
          </p:blipFill>
          <p:spPr bwMode="auto">
            <a:xfrm>
              <a:off x="2272191" y="763853"/>
              <a:ext cx="1589592" cy="3274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文本框 8"/>
            <p:cNvSpPr txBox="1"/>
            <p:nvPr/>
          </p:nvSpPr>
          <p:spPr>
            <a:xfrm>
              <a:off x="2666016" y="4038769"/>
              <a:ext cx="646536" cy="36932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zh-CN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</a:t>
              </a:r>
              <a:endParaRPr kumimoji="1" lang="zh-CN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 bwMode="auto">
          <a:xfrm>
            <a:off x="8209758" y="2711450"/>
            <a:ext cx="1458912" cy="2223533"/>
            <a:chOff x="7875776" y="2710680"/>
            <a:chExt cx="1458951" cy="2224350"/>
          </a:xfrm>
        </p:grpSpPr>
        <p:pic>
          <p:nvPicPr>
            <p:cNvPr id="21515" name="图片 10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75776" y="2710680"/>
              <a:ext cx="1458951" cy="1676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" name="文本框 11"/>
            <p:cNvSpPr txBox="1"/>
            <p:nvPr/>
          </p:nvSpPr>
          <p:spPr>
            <a:xfrm>
              <a:off x="8313938" y="4565562"/>
              <a:ext cx="646348" cy="369468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kumimoji="1" lang="zh-CN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验满</a:t>
              </a:r>
              <a:endParaRPr kumimoji="1" lang="zh-CN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513" name="内容占位符 1"/>
          <p:cNvSpPr txBox="1">
            <a:spLocks noChangeArrowheads="1"/>
          </p:cNvSpPr>
          <p:nvPr/>
        </p:nvSpPr>
        <p:spPr bwMode="auto">
          <a:xfrm>
            <a:off x="1487488" y="620713"/>
            <a:ext cx="2075873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>
              <a:buFont typeface="Arial" panose="020B0604020202020204" pitchFamily="34" charset="0"/>
              <a:buNone/>
            </a:pPr>
            <a:r>
              <a:rPr lang="zh-CN" altLang="en-US" b="1" dirty="0">
                <a:solidFill>
                  <a:srgbClr val="248A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思考与交流</a:t>
            </a:r>
            <a:endParaRPr lang="zh-CN" altLang="en-US" b="1" dirty="0">
              <a:solidFill>
                <a:srgbClr val="248A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1514" name="Picture" descr="Pictur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425" y="446088"/>
            <a:ext cx="798513" cy="747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536700" y="1844675"/>
            <a:ext cx="3047132" cy="3322955"/>
          </a:xfrm>
          <a:prstGeom prst="rect">
            <a:avLst/>
          </a:prstGeom>
          <a:solidFill>
            <a:srgbClr val="DFDFD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 </a:t>
            </a:r>
            <a:r>
              <a:rPr kumimoji="1"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连接仪器</a:t>
            </a:r>
            <a:endParaRPr kumimoji="1" lang="zh-CN" altLang="en-US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2. </a:t>
            </a:r>
            <a:r>
              <a:rPr kumimoji="1"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检查装置气密性</a:t>
            </a:r>
            <a:endParaRPr kumimoji="1" lang="zh-CN" altLang="en-US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3. </a:t>
            </a:r>
            <a:r>
              <a:rPr kumimoji="1"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装入大理石</a:t>
            </a:r>
            <a:endParaRPr kumimoji="1" lang="zh-CN" altLang="en-US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4. </a:t>
            </a:r>
            <a:r>
              <a:rPr kumimoji="1"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加入稀盐酸</a:t>
            </a:r>
            <a:endParaRPr kumimoji="1" lang="zh-CN" altLang="en-US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kumimoji="1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5. </a:t>
            </a:r>
            <a:r>
              <a:rPr kumimoji="1"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收集气体并验满</a:t>
            </a:r>
            <a:endParaRPr kumimoji="1" lang="zh-CN" altLang="en-US" dirty="0">
              <a:solidFill>
                <a:srgbClr val="000000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18435" name="组合 6147"/>
          <p:cNvGrpSpPr/>
          <p:nvPr/>
        </p:nvGrpSpPr>
        <p:grpSpPr bwMode="auto">
          <a:xfrm>
            <a:off x="550863" y="333375"/>
            <a:ext cx="5049837" cy="1228725"/>
            <a:chOff x="0" y="0"/>
            <a:chExt cx="7956" cy="1936"/>
          </a:xfrm>
        </p:grpSpPr>
        <p:sp>
          <p:nvSpPr>
            <p:cNvPr id="18440" name="矩形 7"/>
            <p:cNvSpPr>
              <a:spLocks noChangeArrowheads="1"/>
            </p:cNvSpPr>
            <p:nvPr/>
          </p:nvSpPr>
          <p:spPr bwMode="auto">
            <a:xfrm>
              <a:off x="882" y="0"/>
              <a:ext cx="2634" cy="1200"/>
            </a:xfrm>
            <a:custGeom>
              <a:avLst/>
              <a:gdLst>
                <a:gd name="T0" fmla="*/ 0 w 2520280"/>
                <a:gd name="T1" fmla="*/ 0 h 1872208"/>
                <a:gd name="T2" fmla="*/ 0 w 2520280"/>
                <a:gd name="T3" fmla="*/ 0 h 1872208"/>
                <a:gd name="T4" fmla="*/ 0 w 2520280"/>
                <a:gd name="T5" fmla="*/ 0 h 1872208"/>
                <a:gd name="T6" fmla="*/ 0 w 2520280"/>
                <a:gd name="T7" fmla="*/ 0 h 1872208"/>
                <a:gd name="T8" fmla="*/ 0 w 2520280"/>
                <a:gd name="T9" fmla="*/ 0 h 1872208"/>
                <a:gd name="T10" fmla="*/ 0 w 2520280"/>
                <a:gd name="T11" fmla="*/ 0 h 1872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0280" h="1872208">
                  <a:moveTo>
                    <a:pt x="0" y="1872208"/>
                  </a:moveTo>
                  <a:lnTo>
                    <a:pt x="2520280" y="1872208"/>
                  </a:lnTo>
                  <a:lnTo>
                    <a:pt x="0" y="1872208"/>
                  </a:lnTo>
                  <a:close/>
                  <a:moveTo>
                    <a:pt x="0" y="0"/>
                  </a:moveTo>
                  <a:lnTo>
                    <a:pt x="9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sq">
              <a:solidFill>
                <a:srgbClr val="DDDDDD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1" name="任意多边形 16"/>
            <p:cNvSpPr>
              <a:spLocks noChangeArrowheads="1"/>
            </p:cNvSpPr>
            <p:nvPr/>
          </p:nvSpPr>
          <p:spPr bwMode="auto">
            <a:xfrm>
              <a:off x="0" y="454"/>
              <a:ext cx="826" cy="760"/>
            </a:xfrm>
            <a:custGeom>
              <a:avLst/>
              <a:gdLst>
                <a:gd name="T0" fmla="*/ 0 w 696310"/>
                <a:gd name="T1" fmla="*/ 0 h 696310"/>
                <a:gd name="T2" fmla="*/ 0 w 696310"/>
                <a:gd name="T3" fmla="*/ 0 h 696310"/>
                <a:gd name="T4" fmla="*/ 0 w 696310"/>
                <a:gd name="T5" fmla="*/ 0 h 696310"/>
                <a:gd name="T6" fmla="*/ 0 w 696310"/>
                <a:gd name="T7" fmla="*/ 0 h 696310"/>
                <a:gd name="T8" fmla="*/ 0 w 696310"/>
                <a:gd name="T9" fmla="*/ 0 h 696310"/>
                <a:gd name="T10" fmla="*/ 0 w 696310"/>
                <a:gd name="T11" fmla="*/ 0 h 696310"/>
                <a:gd name="T12" fmla="*/ 0 w 696310"/>
                <a:gd name="T13" fmla="*/ 0 h 696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310" h="696310">
                  <a:moveTo>
                    <a:pt x="0" y="0"/>
                  </a:moveTo>
                  <a:lnTo>
                    <a:pt x="459827" y="0"/>
                  </a:lnTo>
                  <a:lnTo>
                    <a:pt x="459827" y="236483"/>
                  </a:lnTo>
                  <a:lnTo>
                    <a:pt x="696310" y="236483"/>
                  </a:lnTo>
                  <a:lnTo>
                    <a:pt x="696310" y="696310"/>
                  </a:lnTo>
                  <a:lnTo>
                    <a:pt x="0" y="696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7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2" name="矩形 5"/>
            <p:cNvSpPr>
              <a:spLocks noChangeArrowheads="1"/>
            </p:cNvSpPr>
            <p:nvPr/>
          </p:nvSpPr>
          <p:spPr bwMode="auto">
            <a:xfrm>
              <a:off x="570" y="374"/>
              <a:ext cx="258" cy="265"/>
            </a:xfrm>
            <a:prstGeom prst="rect">
              <a:avLst/>
            </a:prstGeom>
            <a:solidFill>
              <a:srgbClr val="217EEB">
                <a:alpha val="5098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215900" rIns="179705" bIns="0" anchor="ctr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zh-CN" altLang="en-US" sz="400">
                <a:solidFill>
                  <a:srgbClr val="FFFFFF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18443" name="文本框 6151"/>
            <p:cNvSpPr txBox="1">
              <a:spLocks noChangeArrowheads="1"/>
            </p:cNvSpPr>
            <p:nvPr/>
          </p:nvSpPr>
          <p:spPr bwMode="auto">
            <a:xfrm>
              <a:off x="878" y="432"/>
              <a:ext cx="7078" cy="15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kumimoji="1" lang="zh-CN" altLang="en-US" b="1">
                  <a:solidFill>
                    <a:srgbClr val="258B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实验室制取二氧化碳的步骤</a:t>
              </a:r>
              <a:endParaRPr kumimoji="1"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kumimoji="1"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sp>
          <p:nvSpPr>
            <p:cNvPr id="18444" name="文本框 6152"/>
            <p:cNvSpPr txBox="1">
              <a:spLocks noChangeArrowheads="1"/>
            </p:cNvSpPr>
            <p:nvPr/>
          </p:nvSpPr>
          <p:spPr bwMode="auto">
            <a:xfrm>
              <a:off x="0" y="422"/>
              <a:ext cx="873" cy="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四</a:t>
              </a:r>
              <a:endParaRPr lang="zh-CN" altLang="en-US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8436" name="矩形 1"/>
          <p:cNvSpPr>
            <a:spLocks noChangeArrowheads="1"/>
          </p:cNvSpPr>
          <p:nvPr/>
        </p:nvSpPr>
        <p:spPr bwMode="auto">
          <a:xfrm>
            <a:off x="7569776" y="1249333"/>
            <a:ext cx="273504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实验</a:t>
            </a:r>
            <a:r>
              <a:rPr lang="en-US" altLang="zh-CN" sz="2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r>
              <a:rPr lang="zh-CN" altLang="en-US" sz="24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制取二氧化碳</a:t>
            </a:r>
            <a:endParaRPr lang="zh-CN" altLang="en-US" sz="2400" b="1" dirty="0">
              <a:solidFill>
                <a:srgbClr val="0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437" name="Picture" descr="Picture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5363" y="1844675"/>
            <a:ext cx="5238750" cy="439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8" name="图片 2">
            <a:hlinkClick r:id="rId2" action="ppaction://hlinkpres?slideindex=1&amp;slidetitle=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6013" y="1989138"/>
            <a:ext cx="4940300" cy="280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任意多边形: 形状 12">
            <a:hlinkClick r:id="rId4" action="ppaction://hlinkfile"/>
          </p:cNvPr>
          <p:cNvSpPr/>
          <p:nvPr/>
        </p:nvSpPr>
        <p:spPr>
          <a:xfrm>
            <a:off x="8256588" y="3068638"/>
            <a:ext cx="936625" cy="936625"/>
          </a:xfrm>
          <a:custGeom>
            <a:avLst/>
            <a:gdLst>
              <a:gd name="connsiteX0" fmla="*/ 342284 w 936104"/>
              <a:gd name="connsiteY0" fmla="*/ 242052 h 936104"/>
              <a:gd name="connsiteX1" fmla="*/ 731941 w 936104"/>
              <a:gd name="connsiteY1" fmla="*/ 468053 h 936104"/>
              <a:gd name="connsiteX2" fmla="*/ 342284 w 936104"/>
              <a:gd name="connsiteY2" fmla="*/ 694054 h 936104"/>
              <a:gd name="connsiteX3" fmla="*/ 468052 w 936104"/>
              <a:gd name="connsiteY3" fmla="*/ 59688 h 936104"/>
              <a:gd name="connsiteX4" fmla="*/ 59688 w 936104"/>
              <a:gd name="connsiteY4" fmla="*/ 468052 h 936104"/>
              <a:gd name="connsiteX5" fmla="*/ 468052 w 936104"/>
              <a:gd name="connsiteY5" fmla="*/ 876416 h 936104"/>
              <a:gd name="connsiteX6" fmla="*/ 876416 w 936104"/>
              <a:gd name="connsiteY6" fmla="*/ 468052 h 936104"/>
              <a:gd name="connsiteX7" fmla="*/ 468052 w 936104"/>
              <a:gd name="connsiteY7" fmla="*/ 59688 h 936104"/>
              <a:gd name="connsiteX8" fmla="*/ 468052 w 936104"/>
              <a:gd name="connsiteY8" fmla="*/ 0 h 936104"/>
              <a:gd name="connsiteX9" fmla="*/ 936104 w 936104"/>
              <a:gd name="connsiteY9" fmla="*/ 468052 h 936104"/>
              <a:gd name="connsiteX10" fmla="*/ 468052 w 936104"/>
              <a:gd name="connsiteY10" fmla="*/ 936104 h 936104"/>
              <a:gd name="connsiteX11" fmla="*/ 0 w 936104"/>
              <a:gd name="connsiteY11" fmla="*/ 468052 h 936104"/>
              <a:gd name="connsiteX12" fmla="*/ 468052 w 936104"/>
              <a:gd name="connsiteY12" fmla="*/ 0 h 936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36104" h="936104">
                <a:moveTo>
                  <a:pt x="342284" y="242052"/>
                </a:moveTo>
                <a:lnTo>
                  <a:pt x="731941" y="468053"/>
                </a:lnTo>
                <a:lnTo>
                  <a:pt x="342284" y="694054"/>
                </a:lnTo>
                <a:close/>
                <a:moveTo>
                  <a:pt x="468052" y="59688"/>
                </a:moveTo>
                <a:cubicBezTo>
                  <a:pt x="242519" y="59688"/>
                  <a:pt x="59688" y="242519"/>
                  <a:pt x="59688" y="468052"/>
                </a:cubicBezTo>
                <a:cubicBezTo>
                  <a:pt x="59688" y="693585"/>
                  <a:pt x="242519" y="876416"/>
                  <a:pt x="468052" y="876416"/>
                </a:cubicBezTo>
                <a:cubicBezTo>
                  <a:pt x="693585" y="876416"/>
                  <a:pt x="876416" y="693585"/>
                  <a:pt x="876416" y="468052"/>
                </a:cubicBezTo>
                <a:cubicBezTo>
                  <a:pt x="876416" y="242519"/>
                  <a:pt x="693585" y="59688"/>
                  <a:pt x="468052" y="59688"/>
                </a:cubicBezTo>
                <a:close/>
                <a:moveTo>
                  <a:pt x="468052" y="0"/>
                </a:moveTo>
                <a:cubicBezTo>
                  <a:pt x="726550" y="0"/>
                  <a:pt x="936104" y="209554"/>
                  <a:pt x="936104" y="468052"/>
                </a:cubicBezTo>
                <a:cubicBezTo>
                  <a:pt x="936104" y="726550"/>
                  <a:pt x="726550" y="936104"/>
                  <a:pt x="468052" y="936104"/>
                </a:cubicBezTo>
                <a:cubicBezTo>
                  <a:pt x="209554" y="936104"/>
                  <a:pt x="0" y="726550"/>
                  <a:pt x="0" y="468052"/>
                </a:cubicBezTo>
                <a:cubicBezTo>
                  <a:pt x="0" y="209554"/>
                  <a:pt x="209554" y="0"/>
                  <a:pt x="468052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" name="圆角矩形 12"/>
          <p:cNvSpPr>
            <a:spLocks noChangeArrowheads="1"/>
          </p:cNvSpPr>
          <p:nvPr/>
        </p:nvSpPr>
        <p:spPr bwMode="auto">
          <a:xfrm>
            <a:off x="3071495" y="2420620"/>
            <a:ext cx="5701030" cy="2974151"/>
          </a:xfrm>
          <a:prstGeom prst="roundRect">
            <a:avLst>
              <a:gd name="adj" fmla="val 13773"/>
            </a:avLst>
          </a:prstGeom>
          <a:solidFill>
            <a:srgbClr val="DFDFDF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square" tIns="36000" bIns="10800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 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确定制取气体的反应原理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2. 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确定制取气体时的实验装置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3. 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确定如何验证、验满取的气体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531" name="矩形 2"/>
          <p:cNvSpPr>
            <a:spLocks noChangeArrowheads="1"/>
          </p:cNvSpPr>
          <p:nvPr/>
        </p:nvSpPr>
        <p:spPr bwMode="auto">
          <a:xfrm>
            <a:off x="947738" y="1052513"/>
            <a:ext cx="59403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kumimoji="1" lang="zh-CN" altLang="en-US" b="1" dirty="0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rPr>
              <a:t>总结：实验室制取气体的一般思路</a:t>
            </a:r>
            <a:endParaRPr kumimoji="1" lang="zh-CN" altLang="en-US" b="1" dirty="0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宋体" panose="02010600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ldLvl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2560414" y="2586453"/>
            <a:ext cx="2730500" cy="662554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kumimoji="1" lang="zh-CN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高温煅烧石灰石</a:t>
            </a:r>
            <a:endParaRPr kumimoji="1" lang="zh-CN" altLang="en-US" sz="28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 bwMode="auto">
          <a:xfrm>
            <a:off x="1938768" y="3789040"/>
            <a:ext cx="4199255" cy="1351280"/>
            <a:chOff x="1494491" y="3272858"/>
            <a:chExt cx="4199255" cy="1351279"/>
          </a:xfrm>
        </p:grpSpPr>
        <p:sp>
          <p:nvSpPr>
            <p:cNvPr id="16" name="矩形: 圆角 15"/>
            <p:cNvSpPr/>
            <p:nvPr/>
          </p:nvSpPr>
          <p:spPr>
            <a:xfrm>
              <a:off x="1494491" y="3272858"/>
              <a:ext cx="4199255" cy="1351279"/>
            </a:xfrm>
            <a:prstGeom prst="roundRect">
              <a:avLst>
                <a:gd name="adj" fmla="val 10695"/>
              </a:avLst>
            </a:prstGeom>
            <a:solidFill>
              <a:srgbClr val="248AFD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23564" name="组合 2"/>
            <p:cNvGrpSpPr/>
            <p:nvPr/>
          </p:nvGrpSpPr>
          <p:grpSpPr bwMode="auto">
            <a:xfrm>
              <a:off x="1635125" y="3582992"/>
              <a:ext cx="3933825" cy="661207"/>
              <a:chOff x="2221642" y="2498022"/>
              <a:chExt cx="3933246" cy="662251"/>
            </a:xfrm>
          </p:grpSpPr>
          <p:sp>
            <p:nvSpPr>
              <p:cNvPr id="23565" name="矩形 3"/>
              <p:cNvSpPr>
                <a:spLocks noChangeArrowheads="1"/>
              </p:cNvSpPr>
              <p:nvPr/>
            </p:nvSpPr>
            <p:spPr bwMode="auto">
              <a:xfrm>
                <a:off x="2221642" y="2498022"/>
                <a:ext cx="3933246" cy="6622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50000"/>
                  </a:lnSpc>
                  <a:spcBef>
                    <a:spcPct val="0"/>
                  </a:spcBef>
                  <a:buFontTx/>
                  <a:buNone/>
                </a:pPr>
                <a:r>
                  <a:rPr lang="en-US" altLang="zh-CN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CaCO</a:t>
                </a:r>
                <a:r>
                  <a:rPr lang="en-US" altLang="zh-CN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r>
                  <a:rPr lang="en-US" altLang="zh-CN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       </a:t>
                </a:r>
                <a:r>
                  <a:rPr lang="en-US" altLang="zh-CN" b="1" dirty="0" err="1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CaO</a:t>
                </a:r>
                <a:r>
                  <a:rPr lang="en-US" altLang="zh-CN" b="1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+ CO</a:t>
                </a:r>
                <a:r>
                  <a:rPr lang="en-US" altLang="zh-CN" b="1" baseline="-250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lang="zh-CN" altLang="en-US" b="1" baseline="-250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5" name="直接连接符 4"/>
              <p:cNvCxnSpPr/>
              <p:nvPr/>
            </p:nvCxnSpPr>
            <p:spPr>
              <a:xfrm>
                <a:off x="3513676" y="2916194"/>
                <a:ext cx="553956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" name="直接连接符 5"/>
              <p:cNvCxnSpPr/>
              <p:nvPr/>
            </p:nvCxnSpPr>
            <p:spPr>
              <a:xfrm>
                <a:off x="3513676" y="2971844"/>
                <a:ext cx="553956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3568" name="矩形 6"/>
              <p:cNvSpPr>
                <a:spLocks noChangeArrowheads="1"/>
              </p:cNvSpPr>
              <p:nvPr/>
            </p:nvSpPr>
            <p:spPr bwMode="auto">
              <a:xfrm>
                <a:off x="3450186" y="2498022"/>
                <a:ext cx="739666" cy="4658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4572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5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800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高温</a:t>
                </a:r>
                <a:endParaRPr lang="zh-CN" altLang="en-US" sz="18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8" name="直接箭头连接符 9"/>
              <p:cNvCxnSpPr/>
              <p:nvPr/>
            </p:nvCxnSpPr>
            <p:spPr>
              <a:xfrm flipV="1">
                <a:off x="6104635" y="2730163"/>
                <a:ext cx="0" cy="345032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tailEnd type="triangle"/>
              </a:ln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pic>
        <p:nvPicPr>
          <p:cNvPr id="9" name="Picture 8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4534" y="2381317"/>
            <a:ext cx="4647101" cy="33430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57" name="组合 6147"/>
          <p:cNvGrpSpPr/>
          <p:nvPr/>
        </p:nvGrpSpPr>
        <p:grpSpPr bwMode="auto">
          <a:xfrm>
            <a:off x="550863" y="333375"/>
            <a:ext cx="3973512" cy="796925"/>
            <a:chOff x="0" y="0"/>
            <a:chExt cx="6259" cy="1257"/>
          </a:xfrm>
        </p:grpSpPr>
        <p:sp>
          <p:nvSpPr>
            <p:cNvPr id="23558" name="矩形 7"/>
            <p:cNvSpPr>
              <a:spLocks noChangeArrowheads="1"/>
            </p:cNvSpPr>
            <p:nvPr/>
          </p:nvSpPr>
          <p:spPr bwMode="auto">
            <a:xfrm>
              <a:off x="882" y="0"/>
              <a:ext cx="2634" cy="1200"/>
            </a:xfrm>
            <a:custGeom>
              <a:avLst/>
              <a:gdLst>
                <a:gd name="T0" fmla="*/ 0 w 2520280"/>
                <a:gd name="T1" fmla="*/ 0 h 1872208"/>
                <a:gd name="T2" fmla="*/ 0 w 2520280"/>
                <a:gd name="T3" fmla="*/ 0 h 1872208"/>
                <a:gd name="T4" fmla="*/ 0 w 2520280"/>
                <a:gd name="T5" fmla="*/ 0 h 1872208"/>
                <a:gd name="T6" fmla="*/ 0 w 2520280"/>
                <a:gd name="T7" fmla="*/ 0 h 1872208"/>
                <a:gd name="T8" fmla="*/ 0 w 2520280"/>
                <a:gd name="T9" fmla="*/ 0 h 1872208"/>
                <a:gd name="T10" fmla="*/ 0 w 2520280"/>
                <a:gd name="T11" fmla="*/ 0 h 1872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0280" h="1872208">
                  <a:moveTo>
                    <a:pt x="0" y="1872208"/>
                  </a:moveTo>
                  <a:lnTo>
                    <a:pt x="2520280" y="1872208"/>
                  </a:lnTo>
                  <a:lnTo>
                    <a:pt x="0" y="1872208"/>
                  </a:lnTo>
                  <a:close/>
                  <a:moveTo>
                    <a:pt x="0" y="0"/>
                  </a:moveTo>
                  <a:lnTo>
                    <a:pt x="9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sq">
              <a:solidFill>
                <a:srgbClr val="DDDDDD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59" name="任意多边形 16"/>
            <p:cNvSpPr>
              <a:spLocks noChangeArrowheads="1"/>
            </p:cNvSpPr>
            <p:nvPr/>
          </p:nvSpPr>
          <p:spPr bwMode="auto">
            <a:xfrm>
              <a:off x="0" y="454"/>
              <a:ext cx="826" cy="760"/>
            </a:xfrm>
            <a:custGeom>
              <a:avLst/>
              <a:gdLst>
                <a:gd name="T0" fmla="*/ 0 w 696310"/>
                <a:gd name="T1" fmla="*/ 0 h 696310"/>
                <a:gd name="T2" fmla="*/ 0 w 696310"/>
                <a:gd name="T3" fmla="*/ 0 h 696310"/>
                <a:gd name="T4" fmla="*/ 0 w 696310"/>
                <a:gd name="T5" fmla="*/ 0 h 696310"/>
                <a:gd name="T6" fmla="*/ 0 w 696310"/>
                <a:gd name="T7" fmla="*/ 0 h 696310"/>
                <a:gd name="T8" fmla="*/ 0 w 696310"/>
                <a:gd name="T9" fmla="*/ 0 h 696310"/>
                <a:gd name="T10" fmla="*/ 0 w 696310"/>
                <a:gd name="T11" fmla="*/ 0 h 696310"/>
                <a:gd name="T12" fmla="*/ 0 w 696310"/>
                <a:gd name="T13" fmla="*/ 0 h 6963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310" h="696310">
                  <a:moveTo>
                    <a:pt x="0" y="0"/>
                  </a:moveTo>
                  <a:lnTo>
                    <a:pt x="459827" y="0"/>
                  </a:lnTo>
                  <a:lnTo>
                    <a:pt x="459827" y="236483"/>
                  </a:lnTo>
                  <a:lnTo>
                    <a:pt x="696310" y="236483"/>
                  </a:lnTo>
                  <a:lnTo>
                    <a:pt x="696310" y="696310"/>
                  </a:lnTo>
                  <a:lnTo>
                    <a:pt x="0" y="696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7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0" name="矩形 12"/>
            <p:cNvSpPr>
              <a:spLocks noChangeArrowheads="1"/>
            </p:cNvSpPr>
            <p:nvPr/>
          </p:nvSpPr>
          <p:spPr bwMode="auto">
            <a:xfrm>
              <a:off x="570" y="374"/>
              <a:ext cx="258" cy="265"/>
            </a:xfrm>
            <a:prstGeom prst="rect">
              <a:avLst/>
            </a:prstGeom>
            <a:solidFill>
              <a:srgbClr val="217EEB">
                <a:alpha val="5098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215900" rIns="179705" bIns="0" anchor="ctr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zh-CN" altLang="en-US" sz="400">
                <a:solidFill>
                  <a:srgbClr val="FFFFFF"/>
                </a:solidFill>
                <a:latin typeface="Arial" panose="020B0604020202020204" pitchFamily="34" charset="0"/>
                <a:ea typeface="宋体" panose="02010600030101010101" pitchFamily="2" charset="-122"/>
              </a:endParaRPr>
            </a:p>
          </p:txBody>
        </p:sp>
        <p:sp>
          <p:nvSpPr>
            <p:cNvPr id="23561" name="文本框 6151"/>
            <p:cNvSpPr txBox="1">
              <a:spLocks noChangeArrowheads="1"/>
            </p:cNvSpPr>
            <p:nvPr/>
          </p:nvSpPr>
          <p:spPr bwMode="auto">
            <a:xfrm>
              <a:off x="878" y="432"/>
              <a:ext cx="5381" cy="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kumimoji="1" lang="zh-CN" altLang="en-US" b="1">
                  <a:solidFill>
                    <a:srgbClr val="258BFD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宋体" panose="02010600030101010101" pitchFamily="2" charset="-122"/>
                </a:rPr>
                <a:t>二氧化碳的工业制法</a:t>
              </a:r>
              <a:endParaRPr kumimoji="1"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宋体" panose="02010600030101010101" pitchFamily="2" charset="-122"/>
              </a:endParaRPr>
            </a:p>
          </p:txBody>
        </p:sp>
        <p:sp>
          <p:nvSpPr>
            <p:cNvPr id="23562" name="文本框 6152"/>
            <p:cNvSpPr txBox="1">
              <a:spLocks noChangeArrowheads="1"/>
            </p:cNvSpPr>
            <p:nvPr/>
          </p:nvSpPr>
          <p:spPr bwMode="auto">
            <a:xfrm>
              <a:off x="0" y="422"/>
              <a:ext cx="873" cy="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五</a:t>
              </a:r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0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1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2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3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4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5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6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600" name="文本框 4"/>
          <p:cNvSpPr txBox="1">
            <a:spLocks noChangeArrowheads="1"/>
          </p:cNvSpPr>
          <p:nvPr/>
        </p:nvSpPr>
        <p:spPr bwMode="auto">
          <a:xfrm>
            <a:off x="5231904" y="1196752"/>
            <a:ext cx="6022453" cy="523715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noFill/>
          </a:ln>
          <a:effectLst>
            <a:outerShdw blurRad="50800" dist="381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kumimoji="1" sz="1800">
                <a:solidFill>
                  <a:prstClr val="black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defRPr>
            </a:lvl1pPr>
            <a:lvl2pPr>
              <a:defRPr>
                <a:solidFill>
                  <a:schemeClr val="lt1"/>
                </a:solidFill>
                <a:latin typeface="+mn-lt"/>
              </a:defRPr>
            </a:lvl2pPr>
            <a:lvl3pPr>
              <a:defRPr>
                <a:solidFill>
                  <a:schemeClr val="lt1"/>
                </a:solidFill>
                <a:latin typeface="+mn-lt"/>
              </a:defRPr>
            </a:lvl3pPr>
            <a:lvl4pPr>
              <a:defRPr>
                <a:solidFill>
                  <a:schemeClr val="lt1"/>
                </a:solidFill>
                <a:latin typeface="+mn-lt"/>
              </a:defRPr>
            </a:lvl4pPr>
            <a:lvl5pPr>
              <a:defRPr>
                <a:solidFill>
                  <a:schemeClr val="lt1"/>
                </a:solidFill>
                <a:latin typeface="+mn-lt"/>
              </a:defRPr>
            </a:lvl5pPr>
            <a:lvl6pPr>
              <a:defRPr>
                <a:solidFill>
                  <a:schemeClr val="lt1"/>
                </a:solidFill>
                <a:latin typeface="+mn-lt"/>
              </a:defRPr>
            </a:lvl6pPr>
            <a:lvl7pPr>
              <a:defRPr>
                <a:solidFill>
                  <a:schemeClr val="lt1"/>
                </a:solidFill>
                <a:latin typeface="+mn-lt"/>
              </a:defRPr>
            </a:lvl7pPr>
            <a:lvl8pPr>
              <a:defRPr>
                <a:solidFill>
                  <a:schemeClr val="lt1"/>
                </a:solidFill>
                <a:latin typeface="+mn-lt"/>
              </a:defRPr>
            </a:lvl8pPr>
            <a:lvl9pPr>
              <a:defRPr>
                <a:solidFill>
                  <a:schemeClr val="lt1"/>
                </a:solidFill>
                <a:latin typeface="+mn-lt"/>
              </a:defRPr>
            </a:lvl9pPr>
          </a:lstStyle>
          <a:p>
            <a:pPr>
              <a:defRPr/>
            </a:pPr>
            <a:r>
              <a:rPr lang="zh-CN" altLang="en-US" sz="2800" dirty="0"/>
              <a:t>实验药品：稀盐酸与大理石或石灰石</a:t>
            </a:r>
            <a:endParaRPr lang="zh-CN" altLang="en-US" sz="2800" dirty="0"/>
          </a:p>
        </p:txBody>
      </p:sp>
      <p:sp>
        <p:nvSpPr>
          <p:cNvPr id="24602" name="文本框 6"/>
          <p:cNvSpPr txBox="1">
            <a:spLocks noChangeArrowheads="1"/>
          </p:cNvSpPr>
          <p:nvPr/>
        </p:nvSpPr>
        <p:spPr bwMode="auto">
          <a:xfrm>
            <a:off x="5245699" y="2773435"/>
            <a:ext cx="3874637" cy="522289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noFill/>
          </a:ln>
          <a:effectLst>
            <a:outerShdw blurRad="50800" dist="381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kumimoji="1" sz="1800">
                <a:solidFill>
                  <a:prstClr val="black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defRPr>
            </a:lvl1pPr>
            <a:lvl2pPr>
              <a:defRPr>
                <a:solidFill>
                  <a:schemeClr val="lt1"/>
                </a:solidFill>
                <a:latin typeface="+mn-lt"/>
              </a:defRPr>
            </a:lvl2pPr>
            <a:lvl3pPr>
              <a:defRPr>
                <a:solidFill>
                  <a:schemeClr val="lt1"/>
                </a:solidFill>
                <a:latin typeface="+mn-lt"/>
              </a:defRPr>
            </a:lvl3pPr>
            <a:lvl4pPr>
              <a:defRPr>
                <a:solidFill>
                  <a:schemeClr val="lt1"/>
                </a:solidFill>
                <a:latin typeface="+mn-lt"/>
              </a:defRPr>
            </a:lvl4pPr>
            <a:lvl5pPr>
              <a:defRPr>
                <a:solidFill>
                  <a:schemeClr val="lt1"/>
                </a:solidFill>
                <a:latin typeface="+mn-lt"/>
              </a:defRPr>
            </a:lvl5pPr>
            <a:lvl6pPr>
              <a:defRPr>
                <a:solidFill>
                  <a:schemeClr val="lt1"/>
                </a:solidFill>
                <a:latin typeface="+mn-lt"/>
              </a:defRPr>
            </a:lvl6pPr>
            <a:lvl7pPr>
              <a:defRPr>
                <a:solidFill>
                  <a:schemeClr val="lt1"/>
                </a:solidFill>
                <a:latin typeface="+mn-lt"/>
              </a:defRPr>
            </a:lvl7pPr>
            <a:lvl8pPr>
              <a:defRPr>
                <a:solidFill>
                  <a:schemeClr val="lt1"/>
                </a:solidFill>
                <a:latin typeface="+mn-lt"/>
              </a:defRPr>
            </a:lvl8pPr>
            <a:lvl9pPr>
              <a:defRPr>
                <a:solidFill>
                  <a:schemeClr val="lt1"/>
                </a:solidFill>
                <a:latin typeface="+mn-lt"/>
              </a:defRPr>
            </a:lvl9pPr>
          </a:lstStyle>
          <a:p>
            <a:pPr>
              <a:defRPr/>
            </a:pPr>
            <a:r>
              <a:rPr lang="zh-CN" altLang="en-US" sz="2800" dirty="0"/>
              <a:t>实验装置：固液常温型</a:t>
            </a:r>
            <a:endParaRPr lang="zh-CN" altLang="en-US" sz="2800" dirty="0"/>
          </a:p>
        </p:txBody>
      </p:sp>
      <p:sp>
        <p:nvSpPr>
          <p:cNvPr id="24604" name="文本框 8"/>
          <p:cNvSpPr txBox="1">
            <a:spLocks noChangeArrowheads="1"/>
          </p:cNvSpPr>
          <p:nvPr/>
        </p:nvSpPr>
        <p:spPr bwMode="auto">
          <a:xfrm>
            <a:off x="5245699" y="3484500"/>
            <a:ext cx="4364682" cy="523874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noFill/>
          </a:ln>
          <a:effectLst>
            <a:outerShdw blurRad="50800" dist="381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kumimoji="1" sz="1800">
                <a:solidFill>
                  <a:prstClr val="black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defRPr>
            </a:lvl1pPr>
            <a:lvl2pPr>
              <a:defRPr>
                <a:solidFill>
                  <a:schemeClr val="lt1"/>
                </a:solidFill>
                <a:latin typeface="+mn-lt"/>
              </a:defRPr>
            </a:lvl2pPr>
            <a:lvl3pPr>
              <a:defRPr>
                <a:solidFill>
                  <a:schemeClr val="lt1"/>
                </a:solidFill>
                <a:latin typeface="+mn-lt"/>
              </a:defRPr>
            </a:lvl3pPr>
            <a:lvl4pPr>
              <a:defRPr>
                <a:solidFill>
                  <a:schemeClr val="lt1"/>
                </a:solidFill>
                <a:latin typeface="+mn-lt"/>
              </a:defRPr>
            </a:lvl4pPr>
            <a:lvl5pPr>
              <a:defRPr>
                <a:solidFill>
                  <a:schemeClr val="lt1"/>
                </a:solidFill>
                <a:latin typeface="+mn-lt"/>
              </a:defRPr>
            </a:lvl5pPr>
            <a:lvl6pPr>
              <a:defRPr>
                <a:solidFill>
                  <a:schemeClr val="lt1"/>
                </a:solidFill>
                <a:latin typeface="+mn-lt"/>
              </a:defRPr>
            </a:lvl6pPr>
            <a:lvl7pPr>
              <a:defRPr>
                <a:solidFill>
                  <a:schemeClr val="lt1"/>
                </a:solidFill>
                <a:latin typeface="+mn-lt"/>
              </a:defRPr>
            </a:lvl7pPr>
            <a:lvl8pPr>
              <a:defRPr>
                <a:solidFill>
                  <a:schemeClr val="lt1"/>
                </a:solidFill>
                <a:latin typeface="+mn-lt"/>
              </a:defRPr>
            </a:lvl8pPr>
            <a:lvl9pPr>
              <a:defRPr>
                <a:solidFill>
                  <a:schemeClr val="lt1"/>
                </a:solidFill>
                <a:latin typeface="+mn-lt"/>
              </a:defRPr>
            </a:lvl9pPr>
          </a:lstStyle>
          <a:p>
            <a:pPr>
              <a:defRPr/>
            </a:pPr>
            <a:r>
              <a:rPr lang="zh-CN" altLang="en-US" sz="2800" dirty="0"/>
              <a:t>收集装置：向上排空气法</a:t>
            </a:r>
            <a:endParaRPr lang="zh-CN" altLang="en-US" sz="2800" dirty="0"/>
          </a:p>
        </p:txBody>
      </p:sp>
      <p:sp>
        <p:nvSpPr>
          <p:cNvPr id="24607" name="文本框 11"/>
          <p:cNvSpPr txBox="1">
            <a:spLocks noChangeArrowheads="1"/>
          </p:cNvSpPr>
          <p:nvPr/>
        </p:nvSpPr>
        <p:spPr bwMode="auto">
          <a:xfrm>
            <a:off x="5245699" y="4217442"/>
            <a:ext cx="2206029" cy="523874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28575">
            <a:noFill/>
          </a:ln>
          <a:effectLst>
            <a:outerShdw blurRad="50800" dist="38100" dir="5400000" algn="t" rotWithShape="0">
              <a:schemeClr val="tx1">
                <a:lumMod val="50000"/>
                <a:lumOff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kumimoji="1" sz="2000">
                <a:solidFill>
                  <a:prstClr val="black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defRPr>
            </a:lvl1pPr>
            <a:lvl2pPr>
              <a:defRPr>
                <a:solidFill>
                  <a:schemeClr val="lt1"/>
                </a:solidFill>
                <a:latin typeface="+mn-lt"/>
              </a:defRPr>
            </a:lvl2pPr>
            <a:lvl3pPr>
              <a:defRPr>
                <a:solidFill>
                  <a:schemeClr val="lt1"/>
                </a:solidFill>
                <a:latin typeface="+mn-lt"/>
              </a:defRPr>
            </a:lvl3pPr>
            <a:lvl4pPr>
              <a:defRPr>
                <a:solidFill>
                  <a:schemeClr val="lt1"/>
                </a:solidFill>
                <a:latin typeface="+mn-lt"/>
              </a:defRPr>
            </a:lvl4pPr>
            <a:lvl5pPr>
              <a:defRPr>
                <a:solidFill>
                  <a:schemeClr val="lt1"/>
                </a:solidFill>
                <a:latin typeface="+mn-lt"/>
              </a:defRPr>
            </a:lvl5pPr>
            <a:lvl6pPr>
              <a:defRPr>
                <a:solidFill>
                  <a:schemeClr val="lt1"/>
                </a:solidFill>
                <a:latin typeface="+mn-lt"/>
              </a:defRPr>
            </a:lvl6pPr>
            <a:lvl7pPr>
              <a:defRPr>
                <a:solidFill>
                  <a:schemeClr val="lt1"/>
                </a:solidFill>
                <a:latin typeface="+mn-lt"/>
              </a:defRPr>
            </a:lvl7pPr>
            <a:lvl8pPr>
              <a:defRPr>
                <a:solidFill>
                  <a:schemeClr val="lt1"/>
                </a:solidFill>
                <a:latin typeface="+mn-lt"/>
              </a:defRPr>
            </a:lvl8pPr>
            <a:lvl9pPr>
              <a:defRPr>
                <a:solidFill>
                  <a:schemeClr val="lt1"/>
                </a:solidFill>
                <a:latin typeface="+mn-lt"/>
              </a:defRPr>
            </a:lvl9pPr>
          </a:lstStyle>
          <a:p>
            <a:pPr>
              <a:defRPr/>
            </a:pPr>
            <a:r>
              <a:rPr lang="zh-CN" altLang="en-US" sz="2800" dirty="0"/>
              <a:t>检验或验满</a:t>
            </a:r>
            <a:endParaRPr lang="zh-CN" altLang="en-US" sz="2800" dirty="0"/>
          </a:p>
        </p:txBody>
      </p:sp>
      <p:sp>
        <p:nvSpPr>
          <p:cNvPr id="29" name="矩形: 圆角 28"/>
          <p:cNvSpPr/>
          <p:nvPr/>
        </p:nvSpPr>
        <p:spPr bwMode="auto">
          <a:xfrm>
            <a:off x="3235965" y="2400394"/>
            <a:ext cx="1407087" cy="86198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kumimoji="1"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实验室</a:t>
            </a:r>
            <a:endParaRPr kumimoji="1" lang="en-US" altLang="zh-CN" sz="2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</a:endParaRPr>
          </a:p>
          <a:p>
            <a:pPr algn="ctr">
              <a:defRPr/>
            </a:pPr>
            <a:r>
              <a:rPr kumimoji="1"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制法</a:t>
            </a:r>
            <a:endParaRPr kumimoji="1" lang="zh-CN" altLang="en-US" sz="2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</a:endParaRPr>
          </a:p>
        </p:txBody>
      </p:sp>
      <p:sp>
        <p:nvSpPr>
          <p:cNvPr id="30" name="矩形: 圆角 29"/>
          <p:cNvSpPr/>
          <p:nvPr/>
        </p:nvSpPr>
        <p:spPr bwMode="auto">
          <a:xfrm>
            <a:off x="3398383" y="5296851"/>
            <a:ext cx="1759825" cy="57943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kumimoji="1"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工业制法</a:t>
            </a:r>
            <a:endParaRPr kumimoji="1" lang="zh-CN" altLang="en-US" sz="2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</a:endParaRPr>
          </a:p>
        </p:txBody>
      </p:sp>
      <p:sp>
        <p:nvSpPr>
          <p:cNvPr id="33" name="矩形: 圆角 32"/>
          <p:cNvSpPr/>
          <p:nvPr/>
        </p:nvSpPr>
        <p:spPr>
          <a:xfrm>
            <a:off x="632423" y="3372327"/>
            <a:ext cx="2135188" cy="1092200"/>
          </a:xfrm>
          <a:prstGeom prst="roundRect">
            <a:avLst/>
          </a:prstGeom>
          <a:solidFill>
            <a:srgbClr val="258BFD"/>
          </a:solidFill>
          <a:ln w="28575"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prstClr val="white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rPr>
              <a:t>二氧化碳制取的研究</a:t>
            </a:r>
            <a:endParaRPr kumimoji="1" lang="zh-CN" altLang="en-US" sz="2800" dirty="0">
              <a:solidFill>
                <a:prstClr val="white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24585" name="组合 11"/>
          <p:cNvGrpSpPr/>
          <p:nvPr/>
        </p:nvGrpSpPr>
        <p:grpSpPr bwMode="auto">
          <a:xfrm>
            <a:off x="5247889" y="1920271"/>
            <a:ext cx="7189530" cy="627391"/>
            <a:chOff x="5454876" y="1132712"/>
            <a:chExt cx="7190006" cy="627677"/>
          </a:xfrm>
        </p:grpSpPr>
        <p:sp>
          <p:nvSpPr>
            <p:cNvPr id="24601" name="文本框 5"/>
            <p:cNvSpPr txBox="1">
              <a:spLocks noChangeArrowheads="1"/>
            </p:cNvSpPr>
            <p:nvPr/>
          </p:nvSpPr>
          <p:spPr bwMode="auto">
            <a:xfrm>
              <a:off x="5454876" y="1206138"/>
              <a:ext cx="6349171" cy="55425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  <a:effectLst>
              <a:outerShdw blurRad="50800" dist="38100" dir="5400000" algn="t" rotWithShape="0">
                <a:schemeClr val="tx1">
                  <a:lumMod val="50000"/>
                  <a:lumOff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algn="ctr" eaLnBrk="1" fontAlgn="auto" hangingPunct="1">
                <a:spcBef>
                  <a:spcPts val="0"/>
                </a:spcBef>
                <a:spcAft>
                  <a:spcPts val="0"/>
                </a:spcAft>
                <a:defRPr kumimoji="1" sz="1800">
                  <a:solidFill>
                    <a:prstClr val="black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defRPr>
              </a:lvl1pPr>
              <a:lvl2pPr>
                <a:defRPr>
                  <a:solidFill>
                    <a:schemeClr val="lt1"/>
                  </a:solidFill>
                  <a:latin typeface="+mn-lt"/>
                </a:defRPr>
              </a:lvl2pPr>
              <a:lvl3pPr>
                <a:defRPr>
                  <a:solidFill>
                    <a:schemeClr val="lt1"/>
                  </a:solidFill>
                  <a:latin typeface="+mn-lt"/>
                </a:defRPr>
              </a:lvl3pPr>
              <a:lvl4pPr>
                <a:defRPr>
                  <a:solidFill>
                    <a:schemeClr val="lt1"/>
                  </a:solidFill>
                  <a:latin typeface="+mn-lt"/>
                </a:defRPr>
              </a:lvl4pPr>
              <a:lvl5pPr>
                <a:defRPr>
                  <a:solidFill>
                    <a:schemeClr val="lt1"/>
                  </a:solidFill>
                  <a:latin typeface="+mn-lt"/>
                </a:defRPr>
              </a:lvl5pPr>
              <a:lvl6pPr>
                <a:defRPr>
                  <a:solidFill>
                    <a:schemeClr val="lt1"/>
                  </a:solidFill>
                  <a:latin typeface="+mn-lt"/>
                </a:defRPr>
              </a:lvl6pPr>
              <a:lvl7pPr>
                <a:defRPr>
                  <a:solidFill>
                    <a:schemeClr val="lt1"/>
                  </a:solidFill>
                  <a:latin typeface="+mn-lt"/>
                </a:defRPr>
              </a:lvl7pPr>
              <a:lvl8pPr>
                <a:defRPr>
                  <a:solidFill>
                    <a:schemeClr val="lt1"/>
                  </a:solidFill>
                  <a:latin typeface="+mn-lt"/>
                </a:defRPr>
              </a:lvl8pPr>
              <a:lvl9pPr>
                <a:defRPr>
                  <a:solidFill>
                    <a:schemeClr val="lt1"/>
                  </a:solidFill>
                  <a:latin typeface="+mn-lt"/>
                </a:defRPr>
              </a:lvl9pPr>
            </a:lstStyle>
            <a:p>
              <a:pPr algn="l">
                <a:defRPr/>
              </a:pPr>
              <a:r>
                <a:rPr lang="zh-CN" altLang="en-US" sz="2800" dirty="0"/>
                <a:t>实验原理：</a:t>
              </a:r>
              <a:endParaRPr lang="zh-CN" altLang="en-US" sz="2800" dirty="0"/>
            </a:p>
          </p:txBody>
        </p:sp>
        <p:sp>
          <p:nvSpPr>
            <p:cNvPr id="24599" name="矩形 12"/>
            <p:cNvSpPr>
              <a:spLocks noChangeArrowheads="1"/>
            </p:cNvSpPr>
            <p:nvPr/>
          </p:nvSpPr>
          <p:spPr bwMode="auto">
            <a:xfrm>
              <a:off x="7189288" y="1132712"/>
              <a:ext cx="5455594" cy="580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CaCO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+2HCl==CaCl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+CO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↑+H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 </a:t>
              </a:r>
              <a:endParaRPr lang="zh-CN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4586" name="组合 12"/>
          <p:cNvGrpSpPr/>
          <p:nvPr/>
        </p:nvGrpSpPr>
        <p:grpSpPr bwMode="auto">
          <a:xfrm>
            <a:off x="5759718" y="5197599"/>
            <a:ext cx="3914293" cy="632443"/>
            <a:chOff x="5225399" y="4986281"/>
            <a:chExt cx="3913055" cy="632102"/>
          </a:xfrm>
        </p:grpSpPr>
        <p:sp>
          <p:nvSpPr>
            <p:cNvPr id="88" name="文本框 11"/>
            <p:cNvSpPr txBox="1">
              <a:spLocks noChangeArrowheads="1"/>
            </p:cNvSpPr>
            <p:nvPr/>
          </p:nvSpPr>
          <p:spPr bwMode="auto">
            <a:xfrm>
              <a:off x="5225399" y="5025290"/>
              <a:ext cx="3116765" cy="579125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  <a:effectLst>
              <a:outerShdw blurRad="50800" dist="38100" dir="5400000" algn="t" rotWithShape="0">
                <a:schemeClr val="tx1">
                  <a:lumMod val="50000"/>
                  <a:lumOff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algn="ctr" eaLnBrk="1" fontAlgn="auto" hangingPunct="1">
                <a:spcBef>
                  <a:spcPts val="0"/>
                </a:spcBef>
                <a:spcAft>
                  <a:spcPts val="0"/>
                </a:spcAft>
                <a:defRPr kumimoji="1" sz="2000">
                  <a:solidFill>
                    <a:prstClr val="black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Arial" panose="020B0604020202020204" pitchFamily="34" charset="0"/>
                </a:defRPr>
              </a:lvl1pPr>
              <a:lvl2pPr>
                <a:defRPr>
                  <a:solidFill>
                    <a:schemeClr val="lt1"/>
                  </a:solidFill>
                  <a:latin typeface="+mn-lt"/>
                </a:defRPr>
              </a:lvl2pPr>
              <a:lvl3pPr>
                <a:defRPr>
                  <a:solidFill>
                    <a:schemeClr val="lt1"/>
                  </a:solidFill>
                  <a:latin typeface="+mn-lt"/>
                </a:defRPr>
              </a:lvl3pPr>
              <a:lvl4pPr>
                <a:defRPr>
                  <a:solidFill>
                    <a:schemeClr val="lt1"/>
                  </a:solidFill>
                  <a:latin typeface="+mn-lt"/>
                </a:defRPr>
              </a:lvl4pPr>
              <a:lvl5pPr>
                <a:defRPr>
                  <a:solidFill>
                    <a:schemeClr val="lt1"/>
                  </a:solidFill>
                  <a:latin typeface="+mn-lt"/>
                </a:defRPr>
              </a:lvl5pPr>
              <a:lvl6pPr>
                <a:defRPr>
                  <a:solidFill>
                    <a:schemeClr val="lt1"/>
                  </a:solidFill>
                  <a:latin typeface="+mn-lt"/>
                </a:defRPr>
              </a:lvl6pPr>
              <a:lvl7pPr>
                <a:defRPr>
                  <a:solidFill>
                    <a:schemeClr val="lt1"/>
                  </a:solidFill>
                  <a:latin typeface="+mn-lt"/>
                </a:defRPr>
              </a:lvl7pPr>
              <a:lvl8pPr>
                <a:defRPr>
                  <a:solidFill>
                    <a:schemeClr val="lt1"/>
                  </a:solidFill>
                  <a:latin typeface="+mn-lt"/>
                </a:defRPr>
              </a:lvl8pPr>
              <a:lvl9pPr>
                <a:defRPr>
                  <a:solidFill>
                    <a:schemeClr val="lt1"/>
                  </a:solidFill>
                  <a:latin typeface="+mn-lt"/>
                </a:defRPr>
              </a:lvl9pPr>
            </a:lstStyle>
            <a:p>
              <a:pPr>
                <a:defRPr/>
              </a:pPr>
              <a:endParaRPr lang="zh-CN" altLang="en-US" sz="1800" dirty="0"/>
            </a:p>
          </p:txBody>
        </p:sp>
        <p:sp>
          <p:nvSpPr>
            <p:cNvPr id="24593" name="矩形 37"/>
            <p:cNvSpPr>
              <a:spLocks noChangeArrowheads="1"/>
            </p:cNvSpPr>
            <p:nvPr/>
          </p:nvSpPr>
          <p:spPr bwMode="auto">
            <a:xfrm>
              <a:off x="5260667" y="5038729"/>
              <a:ext cx="3877787" cy="5796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CaCO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===</a:t>
              </a:r>
              <a:r>
                <a:rPr lang="en-US" altLang="zh-CN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CaO</a:t>
              </a:r>
              <a:r>
                <a:rPr lang="en-US" altLang="zh-CN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+ CO</a:t>
              </a:r>
              <a:r>
                <a:rPr lang="en-US" altLang="zh-CN" sz="24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endParaRPr lang="zh-CN" altLang="en-US" sz="24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596" name="矩形 40"/>
            <p:cNvSpPr>
              <a:spLocks noChangeArrowheads="1"/>
            </p:cNvSpPr>
            <p:nvPr/>
          </p:nvSpPr>
          <p:spPr bwMode="auto">
            <a:xfrm>
              <a:off x="6182608" y="4986281"/>
              <a:ext cx="739781" cy="4187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50000"/>
                </a:lnSpc>
                <a:spcBef>
                  <a:spcPct val="0"/>
                </a:spcBef>
                <a:buFontTx/>
                <a:buNone/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高温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4587" name="文本框 19"/>
          <p:cNvSpPr txBox="1">
            <a:spLocks noChangeArrowheads="1"/>
          </p:cNvSpPr>
          <p:nvPr/>
        </p:nvSpPr>
        <p:spPr bwMode="auto">
          <a:xfrm>
            <a:off x="1036638" y="406400"/>
            <a:ext cx="16557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课堂小结</a:t>
            </a:r>
            <a:endParaRPr lang="zh-CN" altLang="en-US" sz="24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588" name="to-do-list_1560"/>
          <p:cNvSpPr>
            <a:spLocks noChangeAspect="1"/>
          </p:cNvSpPr>
          <p:nvPr/>
        </p:nvSpPr>
        <p:spPr bwMode="auto">
          <a:xfrm>
            <a:off x="517525" y="331788"/>
            <a:ext cx="519113" cy="609600"/>
          </a:xfrm>
          <a:custGeom>
            <a:avLst/>
            <a:gdLst>
              <a:gd name="T0" fmla="*/ 265976 w 467264"/>
              <a:gd name="T1" fmla="*/ 487723 h 548303"/>
              <a:gd name="T2" fmla="*/ 511127 w 467264"/>
              <a:gd name="T3" fmla="*/ 487723 h 548303"/>
              <a:gd name="T4" fmla="*/ 511127 w 467264"/>
              <a:gd name="T5" fmla="*/ 546969 h 548303"/>
              <a:gd name="T6" fmla="*/ 265976 w 467264"/>
              <a:gd name="T7" fmla="*/ 546969 h 548303"/>
              <a:gd name="T8" fmla="*/ 138667 w 467264"/>
              <a:gd name="T9" fmla="*/ 464023 h 548303"/>
              <a:gd name="T10" fmla="*/ 245152 w 467264"/>
              <a:gd name="T11" fmla="*/ 464023 h 548303"/>
              <a:gd name="T12" fmla="*/ 245152 w 467264"/>
              <a:gd name="T13" fmla="*/ 570667 h 548303"/>
              <a:gd name="T14" fmla="*/ 138667 w 467264"/>
              <a:gd name="T15" fmla="*/ 570667 h 548303"/>
              <a:gd name="T16" fmla="*/ 265976 w 467264"/>
              <a:gd name="T17" fmla="*/ 346004 h 548303"/>
              <a:gd name="T18" fmla="*/ 511127 w 467264"/>
              <a:gd name="T19" fmla="*/ 346004 h 548303"/>
              <a:gd name="T20" fmla="*/ 511127 w 467264"/>
              <a:gd name="T21" fmla="*/ 404778 h 548303"/>
              <a:gd name="T22" fmla="*/ 265976 w 467264"/>
              <a:gd name="T23" fmla="*/ 404778 h 548303"/>
              <a:gd name="T24" fmla="*/ 221489 w 467264"/>
              <a:gd name="T25" fmla="*/ 345898 h 548303"/>
              <a:gd name="T26" fmla="*/ 183036 w 467264"/>
              <a:gd name="T27" fmla="*/ 384237 h 548303"/>
              <a:gd name="T28" fmla="*/ 162329 w 467264"/>
              <a:gd name="T29" fmla="*/ 363592 h 548303"/>
              <a:gd name="T30" fmla="*/ 159372 w 467264"/>
              <a:gd name="T31" fmla="*/ 363592 h 548303"/>
              <a:gd name="T32" fmla="*/ 150498 w 467264"/>
              <a:gd name="T33" fmla="*/ 372440 h 548303"/>
              <a:gd name="T34" fmla="*/ 150498 w 467264"/>
              <a:gd name="T35" fmla="*/ 375388 h 548303"/>
              <a:gd name="T36" fmla="*/ 180078 w 467264"/>
              <a:gd name="T37" fmla="*/ 404880 h 548303"/>
              <a:gd name="T38" fmla="*/ 185992 w 467264"/>
              <a:gd name="T39" fmla="*/ 404880 h 548303"/>
              <a:gd name="T40" fmla="*/ 230362 w 467264"/>
              <a:gd name="T41" fmla="*/ 357694 h 548303"/>
              <a:gd name="T42" fmla="*/ 233320 w 467264"/>
              <a:gd name="T43" fmla="*/ 351795 h 548303"/>
              <a:gd name="T44" fmla="*/ 224447 w 467264"/>
              <a:gd name="T45" fmla="*/ 345898 h 548303"/>
              <a:gd name="T46" fmla="*/ 221489 w 467264"/>
              <a:gd name="T47" fmla="*/ 345898 h 548303"/>
              <a:gd name="T48" fmla="*/ 138667 w 467264"/>
              <a:gd name="T49" fmla="*/ 322304 h 548303"/>
              <a:gd name="T50" fmla="*/ 245152 w 467264"/>
              <a:gd name="T51" fmla="*/ 322304 h 548303"/>
              <a:gd name="T52" fmla="*/ 245152 w 467264"/>
              <a:gd name="T53" fmla="*/ 428474 h 548303"/>
              <a:gd name="T54" fmla="*/ 138667 w 467264"/>
              <a:gd name="T55" fmla="*/ 428474 h 548303"/>
              <a:gd name="T56" fmla="*/ 265976 w 467264"/>
              <a:gd name="T57" fmla="*/ 207127 h 548303"/>
              <a:gd name="T58" fmla="*/ 511127 w 467264"/>
              <a:gd name="T59" fmla="*/ 207127 h 548303"/>
              <a:gd name="T60" fmla="*/ 511127 w 467264"/>
              <a:gd name="T61" fmla="*/ 265901 h 548303"/>
              <a:gd name="T62" fmla="*/ 265976 w 467264"/>
              <a:gd name="T63" fmla="*/ 265901 h 548303"/>
              <a:gd name="T64" fmla="*/ 221489 w 467264"/>
              <a:gd name="T65" fmla="*/ 207024 h 548303"/>
              <a:gd name="T66" fmla="*/ 183036 w 467264"/>
              <a:gd name="T67" fmla="*/ 245363 h 548303"/>
              <a:gd name="T68" fmla="*/ 162329 w 467264"/>
              <a:gd name="T69" fmla="*/ 224718 h 548303"/>
              <a:gd name="T70" fmla="*/ 159372 w 467264"/>
              <a:gd name="T71" fmla="*/ 224718 h 548303"/>
              <a:gd name="T72" fmla="*/ 150498 w 467264"/>
              <a:gd name="T73" fmla="*/ 233566 h 548303"/>
              <a:gd name="T74" fmla="*/ 150498 w 467264"/>
              <a:gd name="T75" fmla="*/ 236515 h 548303"/>
              <a:gd name="T76" fmla="*/ 180078 w 467264"/>
              <a:gd name="T77" fmla="*/ 266006 h 548303"/>
              <a:gd name="T78" fmla="*/ 185992 w 467264"/>
              <a:gd name="T79" fmla="*/ 266006 h 548303"/>
              <a:gd name="T80" fmla="*/ 230362 w 467264"/>
              <a:gd name="T81" fmla="*/ 218819 h 548303"/>
              <a:gd name="T82" fmla="*/ 233320 w 467264"/>
              <a:gd name="T83" fmla="*/ 215870 h 548303"/>
              <a:gd name="T84" fmla="*/ 224447 w 467264"/>
              <a:gd name="T85" fmla="*/ 207024 h 548303"/>
              <a:gd name="T86" fmla="*/ 221489 w 467264"/>
              <a:gd name="T87" fmla="*/ 207024 h 548303"/>
              <a:gd name="T88" fmla="*/ 138667 w 467264"/>
              <a:gd name="T89" fmla="*/ 183429 h 548303"/>
              <a:gd name="T90" fmla="*/ 245152 w 467264"/>
              <a:gd name="T91" fmla="*/ 183429 h 548303"/>
              <a:gd name="T92" fmla="*/ 245152 w 467264"/>
              <a:gd name="T93" fmla="*/ 289600 h 548303"/>
              <a:gd name="T94" fmla="*/ 138667 w 467264"/>
              <a:gd name="T95" fmla="*/ 289600 h 548303"/>
              <a:gd name="T96" fmla="*/ 56148 w 467264"/>
              <a:gd name="T97" fmla="*/ 59107 h 548303"/>
              <a:gd name="T98" fmla="*/ 56148 w 467264"/>
              <a:gd name="T99" fmla="*/ 694515 h 548303"/>
              <a:gd name="T100" fmla="*/ 585129 w 467264"/>
              <a:gd name="T101" fmla="*/ 694515 h 548303"/>
              <a:gd name="T102" fmla="*/ 585129 w 467264"/>
              <a:gd name="T103" fmla="*/ 59107 h 548303"/>
              <a:gd name="T104" fmla="*/ 26595 w 467264"/>
              <a:gd name="T105" fmla="*/ 0 h 548303"/>
              <a:gd name="T106" fmla="*/ 611724 w 467264"/>
              <a:gd name="T107" fmla="*/ 0 h 548303"/>
              <a:gd name="T108" fmla="*/ 641277 w 467264"/>
              <a:gd name="T109" fmla="*/ 29554 h 548303"/>
              <a:gd name="T110" fmla="*/ 641277 w 467264"/>
              <a:gd name="T111" fmla="*/ 724069 h 548303"/>
              <a:gd name="T112" fmla="*/ 611724 w 467264"/>
              <a:gd name="T113" fmla="*/ 753623 h 548303"/>
              <a:gd name="T114" fmla="*/ 26595 w 467264"/>
              <a:gd name="T115" fmla="*/ 753623 h 548303"/>
              <a:gd name="T116" fmla="*/ 0 w 467264"/>
              <a:gd name="T117" fmla="*/ 724069 h 548303"/>
              <a:gd name="T118" fmla="*/ 0 w 467264"/>
              <a:gd name="T119" fmla="*/ 29554 h 548303"/>
              <a:gd name="T120" fmla="*/ 26595 w 467264"/>
              <a:gd name="T121" fmla="*/ 0 h 54830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67264" h="548303">
                <a:moveTo>
                  <a:pt x="193802" y="354845"/>
                </a:moveTo>
                <a:lnTo>
                  <a:pt x="372431" y="354845"/>
                </a:lnTo>
                <a:lnTo>
                  <a:pt x="372431" y="397951"/>
                </a:lnTo>
                <a:lnTo>
                  <a:pt x="193802" y="397951"/>
                </a:lnTo>
                <a:lnTo>
                  <a:pt x="193802" y="354845"/>
                </a:lnTo>
                <a:close/>
                <a:moveTo>
                  <a:pt x="101039" y="337603"/>
                </a:moveTo>
                <a:lnTo>
                  <a:pt x="178629" y="337603"/>
                </a:lnTo>
                <a:lnTo>
                  <a:pt x="178629" y="415193"/>
                </a:lnTo>
                <a:lnTo>
                  <a:pt x="101039" y="415193"/>
                </a:lnTo>
                <a:lnTo>
                  <a:pt x="101039" y="337603"/>
                </a:lnTo>
                <a:close/>
                <a:moveTo>
                  <a:pt x="193802" y="251737"/>
                </a:moveTo>
                <a:lnTo>
                  <a:pt x="372431" y="251737"/>
                </a:lnTo>
                <a:lnTo>
                  <a:pt x="372431" y="294498"/>
                </a:lnTo>
                <a:lnTo>
                  <a:pt x="193802" y="294498"/>
                </a:lnTo>
                <a:lnTo>
                  <a:pt x="193802" y="251737"/>
                </a:lnTo>
                <a:close/>
                <a:moveTo>
                  <a:pt x="161387" y="251660"/>
                </a:moveTo>
                <a:lnTo>
                  <a:pt x="133368" y="279554"/>
                </a:lnTo>
                <a:lnTo>
                  <a:pt x="118281" y="264534"/>
                </a:lnTo>
                <a:cubicBezTo>
                  <a:pt x="118281" y="264534"/>
                  <a:pt x="116126" y="264534"/>
                  <a:pt x="116126" y="264534"/>
                </a:cubicBezTo>
                <a:lnTo>
                  <a:pt x="109660" y="270971"/>
                </a:lnTo>
                <a:cubicBezTo>
                  <a:pt x="109660" y="270971"/>
                  <a:pt x="109660" y="273116"/>
                  <a:pt x="109660" y="273116"/>
                </a:cubicBezTo>
                <a:lnTo>
                  <a:pt x="131213" y="294573"/>
                </a:lnTo>
                <a:cubicBezTo>
                  <a:pt x="131213" y="294573"/>
                  <a:pt x="133368" y="294573"/>
                  <a:pt x="135523" y="294573"/>
                </a:cubicBezTo>
                <a:lnTo>
                  <a:pt x="167852" y="260242"/>
                </a:lnTo>
                <a:cubicBezTo>
                  <a:pt x="170008" y="260242"/>
                  <a:pt x="170008" y="258097"/>
                  <a:pt x="170008" y="255951"/>
                </a:cubicBezTo>
                <a:lnTo>
                  <a:pt x="163542" y="251660"/>
                </a:lnTo>
                <a:cubicBezTo>
                  <a:pt x="163542" y="251660"/>
                  <a:pt x="161387" y="251660"/>
                  <a:pt x="161387" y="251660"/>
                </a:cubicBezTo>
                <a:close/>
                <a:moveTo>
                  <a:pt x="101039" y="234494"/>
                </a:moveTo>
                <a:lnTo>
                  <a:pt x="178629" y="234494"/>
                </a:lnTo>
                <a:lnTo>
                  <a:pt x="178629" y="311739"/>
                </a:lnTo>
                <a:lnTo>
                  <a:pt x="101039" y="311739"/>
                </a:lnTo>
                <a:lnTo>
                  <a:pt x="101039" y="234494"/>
                </a:lnTo>
                <a:close/>
                <a:moveTo>
                  <a:pt x="193802" y="150697"/>
                </a:moveTo>
                <a:lnTo>
                  <a:pt x="372431" y="150697"/>
                </a:lnTo>
                <a:lnTo>
                  <a:pt x="372431" y="193458"/>
                </a:lnTo>
                <a:lnTo>
                  <a:pt x="193802" y="193458"/>
                </a:lnTo>
                <a:lnTo>
                  <a:pt x="193802" y="150697"/>
                </a:lnTo>
                <a:close/>
                <a:moveTo>
                  <a:pt x="161387" y="150621"/>
                </a:moveTo>
                <a:lnTo>
                  <a:pt x="133368" y="178515"/>
                </a:lnTo>
                <a:lnTo>
                  <a:pt x="118281" y="163495"/>
                </a:lnTo>
                <a:cubicBezTo>
                  <a:pt x="118281" y="163495"/>
                  <a:pt x="116126" y="163495"/>
                  <a:pt x="116126" y="163495"/>
                </a:cubicBezTo>
                <a:lnTo>
                  <a:pt x="109660" y="169932"/>
                </a:lnTo>
                <a:cubicBezTo>
                  <a:pt x="109660" y="169932"/>
                  <a:pt x="109660" y="172078"/>
                  <a:pt x="109660" y="172078"/>
                </a:cubicBezTo>
                <a:lnTo>
                  <a:pt x="131213" y="193534"/>
                </a:lnTo>
                <a:cubicBezTo>
                  <a:pt x="131213" y="195680"/>
                  <a:pt x="133368" y="195680"/>
                  <a:pt x="135523" y="193534"/>
                </a:cubicBezTo>
                <a:lnTo>
                  <a:pt x="167852" y="159203"/>
                </a:lnTo>
                <a:cubicBezTo>
                  <a:pt x="170008" y="159203"/>
                  <a:pt x="170008" y="157058"/>
                  <a:pt x="170008" y="157058"/>
                </a:cubicBezTo>
                <a:lnTo>
                  <a:pt x="163542" y="150621"/>
                </a:lnTo>
                <a:cubicBezTo>
                  <a:pt x="163542" y="150621"/>
                  <a:pt x="161387" y="150621"/>
                  <a:pt x="161387" y="150621"/>
                </a:cubicBezTo>
                <a:close/>
                <a:moveTo>
                  <a:pt x="101039" y="133455"/>
                </a:moveTo>
                <a:lnTo>
                  <a:pt x="178629" y="133455"/>
                </a:lnTo>
                <a:lnTo>
                  <a:pt x="178629" y="210700"/>
                </a:lnTo>
                <a:lnTo>
                  <a:pt x="101039" y="210700"/>
                </a:lnTo>
                <a:lnTo>
                  <a:pt x="101039" y="133455"/>
                </a:lnTo>
                <a:close/>
                <a:moveTo>
                  <a:pt x="40912" y="43004"/>
                </a:moveTo>
                <a:lnTo>
                  <a:pt x="40912" y="505299"/>
                </a:lnTo>
                <a:lnTo>
                  <a:pt x="426352" y="505299"/>
                </a:lnTo>
                <a:lnTo>
                  <a:pt x="426352" y="43004"/>
                </a:lnTo>
                <a:lnTo>
                  <a:pt x="40912" y="43004"/>
                </a:lnTo>
                <a:close/>
                <a:moveTo>
                  <a:pt x="19379" y="0"/>
                </a:moveTo>
                <a:lnTo>
                  <a:pt x="445731" y="0"/>
                </a:lnTo>
                <a:cubicBezTo>
                  <a:pt x="458651" y="0"/>
                  <a:pt x="467264" y="8601"/>
                  <a:pt x="467264" y="21502"/>
                </a:cubicBezTo>
                <a:lnTo>
                  <a:pt x="467264" y="526801"/>
                </a:lnTo>
                <a:cubicBezTo>
                  <a:pt x="467264" y="539702"/>
                  <a:pt x="458651" y="548303"/>
                  <a:pt x="445731" y="548303"/>
                </a:cubicBezTo>
                <a:lnTo>
                  <a:pt x="19379" y="548303"/>
                </a:lnTo>
                <a:cubicBezTo>
                  <a:pt x="8613" y="548303"/>
                  <a:pt x="0" y="539702"/>
                  <a:pt x="0" y="526801"/>
                </a:cubicBezTo>
                <a:lnTo>
                  <a:pt x="0" y="21502"/>
                </a:lnTo>
                <a:cubicBezTo>
                  <a:pt x="0" y="8601"/>
                  <a:pt x="8613" y="0"/>
                  <a:pt x="19379" y="0"/>
                </a:cubicBezTo>
                <a:close/>
              </a:path>
            </a:pathLst>
          </a:custGeom>
          <a:solidFill>
            <a:srgbClr val="248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左大括号 81"/>
          <p:cNvSpPr/>
          <p:nvPr/>
        </p:nvSpPr>
        <p:spPr>
          <a:xfrm>
            <a:off x="2902590" y="2482511"/>
            <a:ext cx="333375" cy="3023956"/>
          </a:xfrm>
          <a:prstGeom prst="leftBrace">
            <a:avLst>
              <a:gd name="adj1" fmla="val 57464"/>
              <a:gd name="adj2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kumimoji="1" lang="zh-CN" altLang="en-US" dirty="0"/>
          </a:p>
        </p:txBody>
      </p:sp>
      <p:sp>
        <p:nvSpPr>
          <p:cNvPr id="86" name="左大括号 85"/>
          <p:cNvSpPr/>
          <p:nvPr/>
        </p:nvSpPr>
        <p:spPr>
          <a:xfrm>
            <a:off x="4756377" y="1440571"/>
            <a:ext cx="333375" cy="3023956"/>
          </a:xfrm>
          <a:prstGeom prst="leftBrace">
            <a:avLst>
              <a:gd name="adj1" fmla="val 57464"/>
              <a:gd name="adj2" fmla="val 50000"/>
            </a:avLst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kumimoji="1" lang="zh-CN" altLang="en-US" dirty="0"/>
          </a:p>
        </p:txBody>
      </p:sp>
      <p:cxnSp>
        <p:nvCxnSpPr>
          <p:cNvPr id="16" name="直接连接符 15"/>
          <p:cNvCxnSpPr/>
          <p:nvPr/>
        </p:nvCxnSpPr>
        <p:spPr>
          <a:xfrm>
            <a:off x="5158208" y="5588711"/>
            <a:ext cx="60151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4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4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4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4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4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0" grpId="0" animBg="1"/>
      <p:bldP spid="24602" grpId="0" animBg="1"/>
      <p:bldP spid="24604" grpId="0" animBg="1"/>
      <p:bldP spid="24607" grpId="0" animBg="1"/>
      <p:bldP spid="29" grpId="0" animBg="1"/>
      <p:bldP spid="30" grpId="0" animBg="1"/>
      <p:bldP spid="33" grpId="0" animBg="1"/>
      <p:bldP spid="82" grpId="0" animBg="1"/>
      <p:bldP spid="8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5"/>
          <p:cNvSpPr/>
          <p:nvPr/>
        </p:nvSpPr>
        <p:spPr bwMode="auto">
          <a:xfrm rot="-1800000">
            <a:off x="738420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1720683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2702946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3685209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4667472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5649735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6631998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614261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8596524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9578787" y="3856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73842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1720683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2702946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3685209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4667472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5649735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6631998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7614261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8596524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9578787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0561050" y="9688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3842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1720683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2702946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3685209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4667472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5649735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6631998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7614261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8596524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9578787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0561050" y="15521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3842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1720683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2702946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3685209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4667472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5649735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6631998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7614261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8596524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9578787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0561050" y="21353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3842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1720683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2702946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3685209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4667472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5649735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6631998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7614261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8596524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9578787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0561050" y="27185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3842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1720683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2702946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3685209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4667472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5649735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6631998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7614261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8596524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9578787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0561050" y="33017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3842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1720683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2702946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3685209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4667472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5649735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6631998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7614261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8596524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9578787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0561050" y="38850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3842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1720683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2702946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3685209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4667472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5649735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6631998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7614261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8596524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9578787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0561050" y="446822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3842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1720683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2702946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3685209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4667472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5649735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6631998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7614261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8596524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9578787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0561050" y="505145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3842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1720683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2702946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3685209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4667472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5649735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6631998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7614261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8596524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9578787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10561050" y="5634676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73842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1720683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2702946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3685209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4667472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5649735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6631998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7614261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8596524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9578787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0" name="Freeform 5"/>
          <p:cNvSpPr/>
          <p:nvPr/>
        </p:nvSpPr>
        <p:spPr bwMode="auto">
          <a:xfrm rot="-1800000">
            <a:off x="10561050" y="6217901"/>
            <a:ext cx="675557" cy="227544"/>
          </a:xfrm>
          <a:custGeom>
            <a:avLst/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602" name="Text Box 2"/>
          <p:cNvSpPr txBox="1">
            <a:spLocks noChangeArrowheads="1"/>
          </p:cNvSpPr>
          <p:nvPr/>
        </p:nvSpPr>
        <p:spPr bwMode="auto">
          <a:xfrm>
            <a:off x="1311141" y="2068466"/>
            <a:ext cx="81740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下列哪个反应可用于实验室制取二氧化碳（      ）</a:t>
            </a:r>
            <a:endParaRPr lang="en-US" altLang="zh-CN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 rot="10779374" flipV="1">
            <a:off x="8491443" y="2046549"/>
            <a:ext cx="511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zh-CN" b="1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</a:t>
            </a:r>
            <a:endParaRPr lang="en-US" altLang="zh-CN" b="1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604" name="Text Box 4"/>
          <p:cNvSpPr txBox="1">
            <a:spLocks noChangeArrowheads="1"/>
          </p:cNvSpPr>
          <p:nvPr/>
        </p:nvSpPr>
        <p:spPr bwMode="auto">
          <a:xfrm>
            <a:off x="1343472" y="2780928"/>
            <a:ext cx="7172325" cy="26001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A.C+O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    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↑        </a:t>
            </a:r>
            <a:endParaRPr lang="en-US" altLang="zh-CN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B.C+2CuO         2Cu+CO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↑</a:t>
            </a:r>
            <a:endParaRPr lang="en-US" altLang="zh-CN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C.CaCO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+2HCl         CaCl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+H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O+CO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↑</a:t>
            </a:r>
            <a:endParaRPr lang="en-US" altLang="zh-CN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D.CaCO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      CaO+CO</a:t>
            </a:r>
            <a:r>
              <a:rPr lang="en-US" altLang="zh-CN" baseline="-250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↑</a:t>
            </a:r>
            <a:endParaRPr lang="en-US" altLang="zh-CN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5605" name="Group 5"/>
          <p:cNvGrpSpPr/>
          <p:nvPr/>
        </p:nvGrpSpPr>
        <p:grpSpPr bwMode="auto">
          <a:xfrm>
            <a:off x="2952398" y="4725917"/>
            <a:ext cx="719138" cy="430213"/>
            <a:chOff x="1310" y="2779"/>
            <a:chExt cx="453" cy="271"/>
          </a:xfrm>
        </p:grpSpPr>
        <p:sp>
          <p:nvSpPr>
            <p:cNvPr id="25621" name="Line 6"/>
            <p:cNvSpPr>
              <a:spLocks noChangeShapeType="1"/>
            </p:cNvSpPr>
            <p:nvPr/>
          </p:nvSpPr>
          <p:spPr bwMode="auto">
            <a:xfrm>
              <a:off x="1310" y="3002"/>
              <a:ext cx="45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622" name="Text Box 7"/>
            <p:cNvSpPr txBox="1">
              <a:spLocks noChangeArrowheads="1"/>
            </p:cNvSpPr>
            <p:nvPr/>
          </p:nvSpPr>
          <p:spPr bwMode="auto">
            <a:xfrm>
              <a:off x="1349" y="2779"/>
              <a:ext cx="40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50000"/>
                </a:spcBef>
                <a:buFontTx/>
                <a:buNone/>
              </a:pPr>
              <a:r>
                <a:rPr lang="zh-CN" altLang="en-US" sz="180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高温</a:t>
              </a:r>
              <a:endParaRPr lang="zh-CN" altLang="en-US" sz="18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5623" name="Line 8"/>
            <p:cNvSpPr>
              <a:spLocks noChangeShapeType="1"/>
            </p:cNvSpPr>
            <p:nvPr/>
          </p:nvSpPr>
          <p:spPr bwMode="auto">
            <a:xfrm>
              <a:off x="1310" y="3050"/>
              <a:ext cx="45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5606" name="Group 9"/>
          <p:cNvGrpSpPr/>
          <p:nvPr/>
        </p:nvGrpSpPr>
        <p:grpSpPr bwMode="auto">
          <a:xfrm>
            <a:off x="2624709" y="2860118"/>
            <a:ext cx="1008063" cy="395287"/>
            <a:chOff x="1242" y="1786"/>
            <a:chExt cx="635" cy="249"/>
          </a:xfrm>
        </p:grpSpPr>
        <p:sp>
          <p:nvSpPr>
            <p:cNvPr id="25618" name="Text Box 10"/>
            <p:cNvSpPr txBox="1">
              <a:spLocks noChangeArrowheads="1"/>
            </p:cNvSpPr>
            <p:nvPr/>
          </p:nvSpPr>
          <p:spPr bwMode="auto">
            <a:xfrm>
              <a:off x="1292" y="1786"/>
              <a:ext cx="58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50000"/>
                </a:spcBef>
                <a:buFontTx/>
                <a:buNone/>
              </a:pPr>
              <a:r>
                <a:rPr lang="zh-CN" altLang="en-US" sz="18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点燃</a:t>
              </a:r>
              <a:endParaRPr lang="zh-CN" altLang="en-US" sz="18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5619" name="Line 11"/>
            <p:cNvSpPr>
              <a:spLocks noChangeShapeType="1"/>
            </p:cNvSpPr>
            <p:nvPr/>
          </p:nvSpPr>
          <p:spPr bwMode="auto">
            <a:xfrm>
              <a:off x="1242" y="2035"/>
              <a:ext cx="479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620" name="Line 12"/>
            <p:cNvSpPr>
              <a:spLocks noChangeShapeType="1"/>
            </p:cNvSpPr>
            <p:nvPr/>
          </p:nvSpPr>
          <p:spPr bwMode="auto">
            <a:xfrm>
              <a:off x="1242" y="2003"/>
              <a:ext cx="479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5607" name="Group 13"/>
          <p:cNvGrpSpPr/>
          <p:nvPr/>
        </p:nvGrpSpPr>
        <p:grpSpPr bwMode="auto">
          <a:xfrm>
            <a:off x="3096943" y="3468785"/>
            <a:ext cx="873125" cy="406400"/>
            <a:chOff x="1454" y="2090"/>
            <a:chExt cx="550" cy="256"/>
          </a:xfrm>
        </p:grpSpPr>
        <p:sp>
          <p:nvSpPr>
            <p:cNvPr id="25615" name="Text Box 14"/>
            <p:cNvSpPr txBox="1">
              <a:spLocks noChangeArrowheads="1"/>
            </p:cNvSpPr>
            <p:nvPr/>
          </p:nvSpPr>
          <p:spPr bwMode="auto">
            <a:xfrm>
              <a:off x="1454" y="2090"/>
              <a:ext cx="55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50000"/>
                </a:spcBef>
                <a:buFontTx/>
                <a:buNone/>
              </a:pPr>
              <a:r>
                <a:rPr lang="zh-CN" altLang="en-US" sz="1800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高温</a:t>
              </a:r>
              <a:endParaRPr lang="zh-CN" altLang="en-US" sz="18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5616" name="Line 15"/>
            <p:cNvSpPr>
              <a:spLocks noChangeShapeType="1"/>
            </p:cNvSpPr>
            <p:nvPr/>
          </p:nvSpPr>
          <p:spPr bwMode="auto">
            <a:xfrm>
              <a:off x="1454" y="2298"/>
              <a:ext cx="419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617" name="Line 16"/>
            <p:cNvSpPr>
              <a:spLocks noChangeShapeType="1"/>
            </p:cNvSpPr>
            <p:nvPr/>
          </p:nvSpPr>
          <p:spPr bwMode="auto">
            <a:xfrm>
              <a:off x="1454" y="2346"/>
              <a:ext cx="41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5608" name="Line 17"/>
          <p:cNvSpPr>
            <a:spLocks noChangeShapeType="1"/>
          </p:cNvSpPr>
          <p:nvPr/>
        </p:nvSpPr>
        <p:spPr bwMode="auto">
          <a:xfrm>
            <a:off x="3869681" y="4431000"/>
            <a:ext cx="601663" cy="0"/>
          </a:xfrm>
          <a:prstGeom prst="line">
            <a:avLst/>
          </a:prstGeom>
          <a:noFill/>
          <a:ln w="1905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9" name="Line 18"/>
          <p:cNvSpPr>
            <a:spLocks noChangeShapeType="1"/>
          </p:cNvSpPr>
          <p:nvPr/>
        </p:nvSpPr>
        <p:spPr bwMode="auto">
          <a:xfrm>
            <a:off x="3871269" y="4488991"/>
            <a:ext cx="600075" cy="0"/>
          </a:xfrm>
          <a:prstGeom prst="line">
            <a:avLst/>
          </a:prstGeom>
          <a:noFill/>
          <a:ln w="1905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3" name="文本框 19"/>
          <p:cNvSpPr txBox="1">
            <a:spLocks noChangeArrowheads="1"/>
          </p:cNvSpPr>
          <p:nvPr/>
        </p:nvSpPr>
        <p:spPr bwMode="auto">
          <a:xfrm>
            <a:off x="1036638" y="406400"/>
            <a:ext cx="16557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24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随堂训练</a:t>
            </a:r>
            <a:endParaRPr lang="zh-CN" altLang="en-US" sz="2400" b="1">
              <a:solidFill>
                <a:srgbClr val="258B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614" name="medical-records_165877"/>
          <p:cNvSpPr>
            <a:spLocks noChangeAspect="1"/>
          </p:cNvSpPr>
          <p:nvPr/>
        </p:nvSpPr>
        <p:spPr bwMode="auto">
          <a:xfrm>
            <a:off x="417513" y="327025"/>
            <a:ext cx="609600" cy="596900"/>
          </a:xfrm>
          <a:custGeom>
            <a:avLst/>
            <a:gdLst>
              <a:gd name="T0" fmla="*/ 2147483646 w 6660"/>
              <a:gd name="T1" fmla="*/ 2147483646 h 6536"/>
              <a:gd name="T2" fmla="*/ 2147483646 w 6660"/>
              <a:gd name="T3" fmla="*/ 2147483646 h 6536"/>
              <a:gd name="T4" fmla="*/ 2147483646 w 6660"/>
              <a:gd name="T5" fmla="*/ 593050196 h 6536"/>
              <a:gd name="T6" fmla="*/ 2147483646 w 6660"/>
              <a:gd name="T7" fmla="*/ 381132705 h 6536"/>
              <a:gd name="T8" fmla="*/ 2147483646 w 6660"/>
              <a:gd name="T9" fmla="*/ 381132705 h 6536"/>
              <a:gd name="T10" fmla="*/ 2147483646 w 6660"/>
              <a:gd name="T11" fmla="*/ 211909089 h 6536"/>
              <a:gd name="T12" fmla="*/ 2147483646 w 6660"/>
              <a:gd name="T13" fmla="*/ 0 h 6536"/>
              <a:gd name="T14" fmla="*/ 1174213168 w 6660"/>
              <a:gd name="T15" fmla="*/ 0 h 6536"/>
              <a:gd name="T16" fmla="*/ 960230112 w 6660"/>
              <a:gd name="T17" fmla="*/ 211909089 h 6536"/>
              <a:gd name="T18" fmla="*/ 960230112 w 6660"/>
              <a:gd name="T19" fmla="*/ 381900017 h 6536"/>
              <a:gd name="T20" fmla="*/ 213983055 w 6660"/>
              <a:gd name="T21" fmla="*/ 381900017 h 6536"/>
              <a:gd name="T22" fmla="*/ 0 w 6660"/>
              <a:gd name="T23" fmla="*/ 594568108 h 6536"/>
              <a:gd name="T24" fmla="*/ 0 w 6660"/>
              <a:gd name="T25" fmla="*/ 2147483646 h 6536"/>
              <a:gd name="T26" fmla="*/ 213983055 w 6660"/>
              <a:gd name="T27" fmla="*/ 2147483646 h 6536"/>
              <a:gd name="T28" fmla="*/ 2147483646 w 6660"/>
              <a:gd name="T29" fmla="*/ 2147483646 h 6536"/>
              <a:gd name="T30" fmla="*/ 2147483646 w 6660"/>
              <a:gd name="T31" fmla="*/ 2147483646 h 6536"/>
              <a:gd name="T32" fmla="*/ 2147483646 w 6660"/>
              <a:gd name="T33" fmla="*/ 2147483646 h 6536"/>
              <a:gd name="T34" fmla="*/ 2147483646 w 6660"/>
              <a:gd name="T35" fmla="*/ 2147483646 h 6536"/>
              <a:gd name="T36" fmla="*/ 2147483646 w 6660"/>
              <a:gd name="T37" fmla="*/ 2147483646 h 6536"/>
              <a:gd name="T38" fmla="*/ 1386663070 w 6660"/>
              <a:gd name="T39" fmla="*/ 413150965 h 6536"/>
              <a:gd name="T40" fmla="*/ 2147483646 w 6660"/>
              <a:gd name="T41" fmla="*/ 413150965 h 6536"/>
              <a:gd name="T42" fmla="*/ 2147483646 w 6660"/>
              <a:gd name="T43" fmla="*/ 772941025 h 6536"/>
              <a:gd name="T44" fmla="*/ 1386663070 w 6660"/>
              <a:gd name="T45" fmla="*/ 772941025 h 6536"/>
              <a:gd name="T46" fmla="*/ 1386663070 w 6660"/>
              <a:gd name="T47" fmla="*/ 413150965 h 6536"/>
              <a:gd name="T48" fmla="*/ 417225434 w 6660"/>
              <a:gd name="T49" fmla="*/ 2147483646 h 6536"/>
              <a:gd name="T50" fmla="*/ 417225434 w 6660"/>
              <a:gd name="T51" fmla="*/ 804959194 h 6536"/>
              <a:gd name="T52" fmla="*/ 961000899 w 6660"/>
              <a:gd name="T53" fmla="*/ 804959194 h 6536"/>
              <a:gd name="T54" fmla="*/ 961000899 w 6660"/>
              <a:gd name="T55" fmla="*/ 974182901 h 6536"/>
              <a:gd name="T56" fmla="*/ 1174983955 w 6660"/>
              <a:gd name="T57" fmla="*/ 1186859302 h 6536"/>
              <a:gd name="T58" fmla="*/ 2147483646 w 6660"/>
              <a:gd name="T59" fmla="*/ 1186859302 h 6536"/>
              <a:gd name="T60" fmla="*/ 2147483646 w 6660"/>
              <a:gd name="T61" fmla="*/ 985617426 h 6536"/>
              <a:gd name="T62" fmla="*/ 2147483646 w 6660"/>
              <a:gd name="T63" fmla="*/ 804959194 h 6536"/>
              <a:gd name="T64" fmla="*/ 2147483646 w 6660"/>
              <a:gd name="T65" fmla="*/ 804959194 h 6536"/>
              <a:gd name="T66" fmla="*/ 2147483646 w 6660"/>
              <a:gd name="T67" fmla="*/ 1979616750 h 6536"/>
              <a:gd name="T68" fmla="*/ 2147483646 w 6660"/>
              <a:gd name="T69" fmla="*/ 1811160355 h 6536"/>
              <a:gd name="T70" fmla="*/ 2147483646 w 6660"/>
              <a:gd name="T71" fmla="*/ 2043653179 h 6536"/>
              <a:gd name="T72" fmla="*/ 2147483646 w 6660"/>
              <a:gd name="T73" fmla="*/ 2147483646 h 6536"/>
              <a:gd name="T74" fmla="*/ 2147483646 w 6660"/>
              <a:gd name="T75" fmla="*/ 2147483646 h 6536"/>
              <a:gd name="T76" fmla="*/ 2147483646 w 6660"/>
              <a:gd name="T77" fmla="*/ 2147483646 h 6536"/>
              <a:gd name="T78" fmla="*/ 2147483646 w 6660"/>
              <a:gd name="T79" fmla="*/ 2147483646 h 6536"/>
              <a:gd name="T80" fmla="*/ 417225434 w 6660"/>
              <a:gd name="T81" fmla="*/ 2147483646 h 6536"/>
              <a:gd name="T82" fmla="*/ 417225434 w 6660"/>
              <a:gd name="T83" fmla="*/ 2147483646 h 6536"/>
              <a:gd name="T84" fmla="*/ 2147483646 w 6660"/>
              <a:gd name="T85" fmla="*/ 2147483646 h 6536"/>
              <a:gd name="T86" fmla="*/ 2147483646 w 6660"/>
              <a:gd name="T87" fmla="*/ 2147483646 h 6536"/>
              <a:gd name="T88" fmla="*/ 2147483646 w 6660"/>
              <a:gd name="T89" fmla="*/ 2147483646 h 6536"/>
              <a:gd name="T90" fmla="*/ 2147483646 w 6660"/>
              <a:gd name="T91" fmla="*/ 2147483646 h 6536"/>
              <a:gd name="T92" fmla="*/ 2147483646 w 6660"/>
              <a:gd name="T93" fmla="*/ 2147483646 h 6536"/>
              <a:gd name="T94" fmla="*/ 2147483646 w 6660"/>
              <a:gd name="T95" fmla="*/ 2147483646 h 6536"/>
              <a:gd name="T96" fmla="*/ 2147483646 w 6660"/>
              <a:gd name="T97" fmla="*/ 2147483646 h 6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660" h="6536">
                <a:moveTo>
                  <a:pt x="6327" y="4406"/>
                </a:moveTo>
                <a:lnTo>
                  <a:pt x="4936" y="3016"/>
                </a:lnTo>
                <a:lnTo>
                  <a:pt x="4936" y="778"/>
                </a:lnTo>
                <a:cubicBezTo>
                  <a:pt x="4936" y="625"/>
                  <a:pt x="4811" y="500"/>
                  <a:pt x="4657" y="500"/>
                </a:cubicBezTo>
                <a:lnTo>
                  <a:pt x="3684" y="500"/>
                </a:lnTo>
                <a:lnTo>
                  <a:pt x="3684" y="278"/>
                </a:lnTo>
                <a:cubicBezTo>
                  <a:pt x="3684" y="125"/>
                  <a:pt x="3559" y="0"/>
                  <a:pt x="3405" y="0"/>
                </a:cubicBezTo>
                <a:lnTo>
                  <a:pt x="1531" y="0"/>
                </a:lnTo>
                <a:cubicBezTo>
                  <a:pt x="1377" y="0"/>
                  <a:pt x="1252" y="125"/>
                  <a:pt x="1252" y="278"/>
                </a:cubicBezTo>
                <a:lnTo>
                  <a:pt x="1252" y="501"/>
                </a:lnTo>
                <a:lnTo>
                  <a:pt x="279" y="501"/>
                </a:lnTo>
                <a:cubicBezTo>
                  <a:pt x="125" y="501"/>
                  <a:pt x="0" y="626"/>
                  <a:pt x="0" y="780"/>
                </a:cubicBezTo>
                <a:lnTo>
                  <a:pt x="0" y="6257"/>
                </a:lnTo>
                <a:cubicBezTo>
                  <a:pt x="0" y="6410"/>
                  <a:pt x="125" y="6536"/>
                  <a:pt x="279" y="6536"/>
                </a:cubicBezTo>
                <a:lnTo>
                  <a:pt x="4657" y="6536"/>
                </a:lnTo>
                <a:cubicBezTo>
                  <a:pt x="4811" y="6536"/>
                  <a:pt x="4936" y="6410"/>
                  <a:pt x="4936" y="6257"/>
                </a:cubicBezTo>
                <a:lnTo>
                  <a:pt x="4936" y="5853"/>
                </a:lnTo>
                <a:cubicBezTo>
                  <a:pt x="5224" y="6141"/>
                  <a:pt x="5804" y="6126"/>
                  <a:pt x="6215" y="5716"/>
                </a:cubicBezTo>
                <a:cubicBezTo>
                  <a:pt x="6604" y="5324"/>
                  <a:pt x="6660" y="4740"/>
                  <a:pt x="6327" y="4406"/>
                </a:cubicBezTo>
                <a:close/>
                <a:moveTo>
                  <a:pt x="1808" y="542"/>
                </a:moveTo>
                <a:lnTo>
                  <a:pt x="3128" y="542"/>
                </a:lnTo>
                <a:lnTo>
                  <a:pt x="3128" y="1014"/>
                </a:lnTo>
                <a:lnTo>
                  <a:pt x="1808" y="1014"/>
                </a:lnTo>
                <a:lnTo>
                  <a:pt x="1808" y="542"/>
                </a:lnTo>
                <a:close/>
                <a:moveTo>
                  <a:pt x="544" y="5990"/>
                </a:moveTo>
                <a:lnTo>
                  <a:pt x="544" y="1056"/>
                </a:lnTo>
                <a:lnTo>
                  <a:pt x="1253" y="1056"/>
                </a:lnTo>
                <a:lnTo>
                  <a:pt x="1253" y="1278"/>
                </a:lnTo>
                <a:cubicBezTo>
                  <a:pt x="1253" y="1432"/>
                  <a:pt x="1379" y="1557"/>
                  <a:pt x="1532" y="1557"/>
                </a:cubicBezTo>
                <a:lnTo>
                  <a:pt x="3407" y="1557"/>
                </a:lnTo>
                <a:cubicBezTo>
                  <a:pt x="3545" y="1557"/>
                  <a:pt x="3671" y="1432"/>
                  <a:pt x="3685" y="1293"/>
                </a:cubicBezTo>
                <a:lnTo>
                  <a:pt x="3685" y="1056"/>
                </a:lnTo>
                <a:lnTo>
                  <a:pt x="4380" y="1056"/>
                </a:lnTo>
                <a:lnTo>
                  <a:pt x="4380" y="2597"/>
                </a:lnTo>
                <a:lnTo>
                  <a:pt x="3184" y="2376"/>
                </a:lnTo>
                <a:cubicBezTo>
                  <a:pt x="3091" y="2336"/>
                  <a:pt x="2851" y="2417"/>
                  <a:pt x="2879" y="2681"/>
                </a:cubicBezTo>
                <a:lnTo>
                  <a:pt x="3115" y="3960"/>
                </a:lnTo>
                <a:cubicBezTo>
                  <a:pt x="3115" y="4016"/>
                  <a:pt x="3143" y="4057"/>
                  <a:pt x="3184" y="4098"/>
                </a:cubicBezTo>
                <a:lnTo>
                  <a:pt x="4380" y="5294"/>
                </a:lnTo>
                <a:lnTo>
                  <a:pt x="4380" y="5989"/>
                </a:lnTo>
                <a:lnTo>
                  <a:pt x="544" y="5989"/>
                </a:lnTo>
                <a:lnTo>
                  <a:pt x="544" y="5990"/>
                </a:lnTo>
                <a:close/>
                <a:moveTo>
                  <a:pt x="5825" y="5324"/>
                </a:moveTo>
                <a:cubicBezTo>
                  <a:pt x="5715" y="5421"/>
                  <a:pt x="5464" y="5570"/>
                  <a:pt x="5283" y="5434"/>
                </a:cubicBezTo>
                <a:lnTo>
                  <a:pt x="3629" y="3781"/>
                </a:lnTo>
                <a:lnTo>
                  <a:pt x="3476" y="2974"/>
                </a:lnTo>
                <a:lnTo>
                  <a:pt x="4268" y="3128"/>
                </a:lnTo>
                <a:lnTo>
                  <a:pt x="5936" y="4796"/>
                </a:lnTo>
                <a:cubicBezTo>
                  <a:pt x="6035" y="4893"/>
                  <a:pt x="6020" y="5129"/>
                  <a:pt x="5825" y="5324"/>
                </a:cubicBezTo>
                <a:close/>
              </a:path>
            </a:pathLst>
          </a:custGeom>
          <a:solidFill>
            <a:srgbClr val="248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1" name="图片 8294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66751" y="895351"/>
            <a:ext cx="10858500" cy="506730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" name="矩形 6"/>
          <p:cNvSpPr/>
          <p:nvPr/>
        </p:nvSpPr>
        <p:spPr>
          <a:xfrm>
            <a:off x="10160000" y="1905000"/>
            <a:ext cx="1016000" cy="46355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fontAlgn="base">
              <a:defRPr/>
            </a:pPr>
            <a:endParaRPr lang="zh-CN" altLang="en-US" sz="100" strike="noStrike" noProof="1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ldLvl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1" name="图片 7782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00100" y="863600"/>
            <a:ext cx="10591800" cy="513080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" name="矩形 6"/>
          <p:cNvSpPr/>
          <p:nvPr/>
        </p:nvSpPr>
        <p:spPr>
          <a:xfrm>
            <a:off x="10363200" y="2717800"/>
            <a:ext cx="508000" cy="46355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p>
            <a:pPr algn="ctr" fontAlgn="base">
              <a:defRPr/>
            </a:pPr>
            <a:endParaRPr lang="zh-CN" altLang="en-US" sz="100" strike="noStrike" noProof="1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ldLvl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1142274" y="4019182"/>
            <a:ext cx="8710718" cy="13086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A.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① ② ③ ④ ⑤                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B.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 ② ① ④ ③ ⑤        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C.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 ① ④ ③ ② ⑤                </a:t>
            </a: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D.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 ① ② ④ ③ ⑤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</p:txBody>
      </p:sp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1127448" y="1268760"/>
            <a:ext cx="9937104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3.</a:t>
            </a: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实验室制取二氧化碳分为如下五步：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zh-CN" altLang="en-US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Wingdings" panose="05000000000000000000" pitchFamily="2" charset="2"/>
              </a:rPr>
              <a:t>①检查装置的气密性； ②按要求组装好仪器 ；③向长颈漏斗中加入稀盐酸 ；④向锥形瓶中加入石灰石 ；⑤收集气体。其正确的操作顺序是（      ）</a:t>
            </a:r>
            <a:endParaRPr lang="zh-CN" altLang="en-US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Wingdings" panose="05000000000000000000" pitchFamily="2" charset="2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466710" y="3336650"/>
            <a:ext cx="36353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4572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zh-CN" dirty="0">
                <a:solidFill>
                  <a:srgbClr val="248A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B</a:t>
            </a:r>
            <a:endParaRPr lang="en-US" altLang="zh-CN" dirty="0">
              <a:solidFill>
                <a:srgbClr val="248A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</p:bldLst>
  </p:timing>
</p:sld>
</file>

<file path=ppt/tags/tag1.xml><?xml version="1.0" encoding="utf-8"?>
<p:tagLst xmlns:p="http://schemas.openxmlformats.org/presentationml/2006/main">
  <p:tag name="KSO_WM_UNIT_TABLE_BEAUTIFY" val="smartTable{a468d1de-9383-43df-8193-2344f05257ac}"/>
</p:tagLst>
</file>

<file path=ppt/tags/tag2.xml><?xml version="1.0" encoding="utf-8"?>
<p:tagLst xmlns:p="http://schemas.openxmlformats.org/presentationml/2006/main">
  <p:tag name="KSO_WM_UNIT_TABLE_BEAUTIFY" val="smartTable{74458ec2-cec1-4ec5-ae46-bf41a74450ae}"/>
</p:tagLst>
</file>

<file path=ppt/theme/theme1.xml><?xml version="1.0" encoding="utf-8"?>
<a:theme xmlns:a="http://schemas.openxmlformats.org/drawingml/2006/main" name="2_默认设计模板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9EDEE"/>
      </a:accent5>
      <a:accent6>
        <a:srgbClr val="2D2D89"/>
      </a:accent6>
      <a:hlink>
        <a:srgbClr val="009999"/>
      </a:hlink>
      <a:folHlink>
        <a:srgbClr val="99CC00"/>
      </a:folHlink>
    </a:clrScheme>
    <a:fontScheme name="Cambria-Calibri">
      <a:majorFont>
        <a:latin typeface="Cambria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明朝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2007-2010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atMod val="350000"/>
                <a:shade val="99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2191</Words>
  <Application>WPS 演示</Application>
  <PresentationFormat>宽屏</PresentationFormat>
  <Paragraphs>334</Paragraphs>
  <Slides>25</Slides>
  <Notes>23</Notes>
  <HiddenSlides>0</HiddenSlides>
  <MMClips>0</MMClips>
  <ScaleCrop>false</ScaleCrop>
  <HeadingPairs>
    <vt:vector size="6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25</vt:i4>
      </vt:variant>
    </vt:vector>
  </HeadingPairs>
  <TitlesOfParts>
    <vt:vector size="37" baseType="lpstr">
      <vt:lpstr>Arial</vt:lpstr>
      <vt:lpstr>宋体</vt:lpstr>
      <vt:lpstr>Wingdings</vt:lpstr>
      <vt:lpstr>Calibri</vt:lpstr>
      <vt:lpstr>Calibri Light</vt:lpstr>
      <vt:lpstr>微软雅黑</vt:lpstr>
      <vt:lpstr>Times New Roman</vt:lpstr>
      <vt:lpstr>Arial Unicode MS</vt:lpstr>
      <vt:lpstr>等线 Light</vt:lpstr>
      <vt:lpstr>等线</vt:lpstr>
      <vt:lpstr>Calibri</vt:lpstr>
      <vt:lpstr>2_默认设计模板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幻灯片 1</dc:title>
  <dc:creator>Administrator</dc:creator>
  <cp:lastModifiedBy>张浩</cp:lastModifiedBy>
  <cp:revision>228</cp:revision>
  <dcterms:created xsi:type="dcterms:W3CDTF">2015-07-09T08:14:00Z</dcterms:created>
  <dcterms:modified xsi:type="dcterms:W3CDTF">2020-12-02T02:04:02Z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2052-11.1.0.10132</vt:lpwstr>
  </property>
</Properties>
</file>